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8" r:id="rId2"/>
    <p:sldId id="299" r:id="rId3"/>
    <p:sldId id="300" r:id="rId4"/>
    <p:sldId id="302" r:id="rId5"/>
    <p:sldId id="303" r:id="rId6"/>
    <p:sldId id="304" r:id="rId7"/>
    <p:sldId id="305" r:id="rId8"/>
    <p:sldId id="301" r:id="rId9"/>
    <p:sldId id="256" r:id="rId10"/>
    <p:sldId id="261" r:id="rId11"/>
    <p:sldId id="262" r:id="rId12"/>
    <p:sldId id="263" r:id="rId13"/>
    <p:sldId id="264" r:id="rId14"/>
    <p:sldId id="265" r:id="rId15"/>
    <p:sldId id="266" r:id="rId16"/>
    <p:sldId id="267" r:id="rId17"/>
    <p:sldId id="268" r:id="rId18"/>
    <p:sldId id="269" r:id="rId19"/>
    <p:sldId id="291" r:id="rId20"/>
    <p:sldId id="270" r:id="rId21"/>
    <p:sldId id="271" r:id="rId22"/>
    <p:sldId id="276" r:id="rId23"/>
    <p:sldId id="272" r:id="rId24"/>
    <p:sldId id="273" r:id="rId25"/>
    <p:sldId id="274" r:id="rId26"/>
    <p:sldId id="275" r:id="rId27"/>
    <p:sldId id="293" r:id="rId28"/>
    <p:sldId id="292" r:id="rId29"/>
    <p:sldId id="280" r:id="rId30"/>
    <p:sldId id="281" r:id="rId31"/>
    <p:sldId id="282" r:id="rId32"/>
    <p:sldId id="283" r:id="rId33"/>
    <p:sldId id="294" r:id="rId34"/>
    <p:sldId id="284" r:id="rId35"/>
    <p:sldId id="285" r:id="rId36"/>
    <p:sldId id="296" r:id="rId37"/>
    <p:sldId id="297" r:id="rId38"/>
    <p:sldId id="286" r:id="rId39"/>
    <p:sldId id="295" r:id="rId40"/>
    <p:sldId id="289" r:id="rId41"/>
    <p:sldId id="290" r:id="rId42"/>
    <p:sldId id="287" r:id="rId43"/>
    <p:sldId id="288" r:id="rId44"/>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40" autoAdjust="0"/>
  </p:normalViewPr>
  <p:slideViewPr>
    <p:cSldViewPr>
      <p:cViewPr varScale="1">
        <p:scale>
          <a:sx n="69" d="100"/>
          <a:sy n="69" d="100"/>
        </p:scale>
        <p:origin x="488" y="44"/>
      </p:cViewPr>
      <p:guideLst>
        <p:guide orient="horz" pos="2160"/>
        <p:guide pos="2880"/>
      </p:guideLst>
    </p:cSldViewPr>
  </p:slideViewPr>
  <p:outlineViewPr>
    <p:cViewPr>
      <p:scale>
        <a:sx n="100" d="100"/>
        <a:sy n="100" d="100"/>
      </p:scale>
      <p:origin x="0" y="0"/>
    </p:cViewPr>
    <p:sldLst>
      <p:sld r:id="rId1" collapse="1"/>
    </p:sldLst>
  </p:outlineViewPr>
  <p:notesTextViewPr>
    <p:cViewPr>
      <p:scale>
        <a:sx n="3" d="2"/>
        <a:sy n="3" d="2"/>
      </p:scale>
      <p:origin x="0" y="0"/>
    </p:cViewPr>
  </p:notesTextViewPr>
  <p:sorterViewPr>
    <p:cViewPr>
      <p:scale>
        <a:sx n="200" d="100"/>
        <a:sy n="200" d="100"/>
      </p:scale>
      <p:origin x="0" y="-13470"/>
    </p:cViewPr>
  </p:sorterViewPr>
  <p:notesViewPr>
    <p:cSldViewPr>
      <p:cViewPr varScale="1">
        <p:scale>
          <a:sx n="91" d="100"/>
          <a:sy n="91" d="100"/>
        </p:scale>
        <p:origin x="-37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B575CD9-5DFF-4C76-A0DC-D5ED40862010}" type="slidenum">
              <a:rPr lang="en-US" altLang="en-US"/>
              <a:pPr>
                <a:defRPr/>
              </a:pPr>
              <a:t>‹#›</a:t>
            </a:fld>
            <a:endParaRPr lang="en-US" altLang="en-US"/>
          </a:p>
        </p:txBody>
      </p:sp>
    </p:spTree>
    <p:extLst>
      <p:ext uri="{BB962C8B-B14F-4D97-AF65-F5344CB8AC3E}">
        <p14:creationId xmlns:p14="http://schemas.microsoft.com/office/powerpoint/2010/main" val="1745717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7C3092-5DDC-4A9E-845D-92BCCA3903DA}" type="slidenum">
              <a:rPr lang="en-US" altLang="en-US"/>
              <a:pPr>
                <a:spcBef>
                  <a:spcPct val="0"/>
                </a:spcBef>
              </a:pPr>
              <a:t>9</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6083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9132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849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516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933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2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0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322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048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829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220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591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91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609600" y="6477000"/>
            <a:ext cx="807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Contrast Geocentric and </a:t>
            </a:r>
            <a:r>
              <a:rPr lang="en-US" dirty="0" err="1" smtClean="0"/>
              <a:t>Helicentric</a:t>
            </a:r>
            <a:r>
              <a:rPr lang="en-US" dirty="0" smtClean="0"/>
              <a:t> Models</a:t>
            </a:r>
            <a:endParaRPr lang="en-US" dirty="0"/>
          </a:p>
        </p:txBody>
      </p:sp>
    </p:spTree>
    <p:extLst>
      <p:ext uri="{BB962C8B-B14F-4D97-AF65-F5344CB8AC3E}">
        <p14:creationId xmlns:p14="http://schemas.microsoft.com/office/powerpoint/2010/main" val="313693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04800"/>
            <a:ext cx="7772400" cy="762000"/>
          </a:xfrm>
        </p:spPr>
        <p:txBody>
          <a:bodyPr/>
          <a:lstStyle/>
          <a:p>
            <a:pPr eaLnBrk="1" hangingPunct="1"/>
            <a:r>
              <a:rPr lang="en-US" altLang="en-US" smtClean="0"/>
              <a:t>The Celestial Sphere</a:t>
            </a:r>
          </a:p>
        </p:txBody>
      </p:sp>
      <p:sp>
        <p:nvSpPr>
          <p:cNvPr id="5123" name="Rectangle 3"/>
          <p:cNvSpPr>
            <a:spLocks noGrp="1" noChangeArrowheads="1"/>
          </p:cNvSpPr>
          <p:nvPr>
            <p:ph type="body" idx="1"/>
          </p:nvPr>
        </p:nvSpPr>
        <p:spPr>
          <a:xfrm>
            <a:off x="4572000" y="1219200"/>
            <a:ext cx="4267200" cy="4876800"/>
          </a:xfrm>
        </p:spPr>
        <p:txBody>
          <a:bodyPr/>
          <a:lstStyle/>
          <a:p>
            <a:pPr eaLnBrk="1" hangingPunct="1">
              <a:lnSpc>
                <a:spcPct val="90000"/>
              </a:lnSpc>
            </a:pPr>
            <a:r>
              <a:rPr lang="en-US" altLang="en-US" smtClean="0"/>
              <a:t>Vast distances to stars prevent us from sensing their true 3-D arrangement</a:t>
            </a:r>
          </a:p>
          <a:p>
            <a:pPr eaLnBrk="1" hangingPunct="1">
              <a:lnSpc>
                <a:spcPct val="90000"/>
              </a:lnSpc>
            </a:pPr>
            <a:r>
              <a:rPr lang="en-US" altLang="en-US" smtClean="0"/>
              <a:t>Naked eye observations treat all stars at the same distance, on a giant </a:t>
            </a:r>
            <a:r>
              <a:rPr lang="en-US" altLang="en-US" b="1" i="1" smtClean="0"/>
              <a:t>celestial sphere</a:t>
            </a:r>
            <a:r>
              <a:rPr lang="en-US" altLang="en-US" smtClean="0"/>
              <a:t> with the Earth at its center</a:t>
            </a:r>
          </a:p>
        </p:txBody>
      </p:sp>
      <p:pic>
        <p:nvPicPr>
          <p:cNvPr id="5124" name="Picture 4" descr="When looking at the stars, we have no depth perception.  The stars appear to be painted on the sky, regardless of their true distance.  Consequently, bright stars are not necessarily close stars!"/>
          <p:cNvPicPr>
            <a:picLocks noChangeAspect="1" noChangeArrowheads="1"/>
          </p:cNvPicPr>
          <p:nvPr/>
        </p:nvPicPr>
        <p:blipFill>
          <a:blip r:embed="rId3" cstate="print">
            <a:extLst>
              <a:ext uri="{28A0092B-C50C-407E-A947-70E740481C1C}">
                <a14:useLocalDpi xmlns:a14="http://schemas.microsoft.com/office/drawing/2010/main" val="0"/>
              </a:ext>
            </a:extLst>
          </a:blip>
          <a:srcRect t="10982" r="26202" b="11005"/>
          <a:stretch>
            <a:fillRect/>
          </a:stretch>
        </p:blipFill>
        <p:spPr bwMode="auto">
          <a:xfrm>
            <a:off x="304800" y="1676400"/>
            <a:ext cx="4267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762000"/>
          </a:xfrm>
        </p:spPr>
        <p:txBody>
          <a:bodyPr/>
          <a:lstStyle/>
          <a:p>
            <a:pPr eaLnBrk="1" hangingPunct="1"/>
            <a:r>
              <a:rPr lang="en-US" altLang="en-US" smtClean="0"/>
              <a:t>Models and Science</a:t>
            </a:r>
          </a:p>
        </p:txBody>
      </p:sp>
      <p:sp>
        <p:nvSpPr>
          <p:cNvPr id="7171" name="Rectangle 3"/>
          <p:cNvSpPr>
            <a:spLocks noGrp="1" noChangeArrowheads="1"/>
          </p:cNvSpPr>
          <p:nvPr>
            <p:ph type="body" idx="1"/>
          </p:nvPr>
        </p:nvSpPr>
        <p:spPr>
          <a:xfrm>
            <a:off x="228600" y="1447800"/>
            <a:ext cx="3352800" cy="4648200"/>
          </a:xfrm>
        </p:spPr>
        <p:txBody>
          <a:bodyPr/>
          <a:lstStyle/>
          <a:p>
            <a:pPr eaLnBrk="1" hangingPunct="1"/>
            <a:r>
              <a:rPr lang="en-US" altLang="en-US" sz="2800" smtClean="0"/>
              <a:t>The celestial sphere is a </a:t>
            </a:r>
            <a:r>
              <a:rPr lang="en-US" altLang="en-US" sz="2800" b="1" i="1" smtClean="0"/>
              <a:t>model,</a:t>
            </a:r>
            <a:r>
              <a:rPr lang="en-US" altLang="en-US" sz="2800" smtClean="0"/>
              <a:t> which does not necessarily match physical reality</a:t>
            </a:r>
          </a:p>
          <a:p>
            <a:pPr eaLnBrk="1" hangingPunct="1"/>
            <a:r>
              <a:rPr lang="en-US" altLang="en-US" sz="2800" smtClean="0"/>
              <a:t>Models provide a means to enhance our understanding of nature </a:t>
            </a:r>
          </a:p>
        </p:txBody>
      </p:sp>
      <p:pic>
        <p:nvPicPr>
          <p:cNvPr id="7172" name="Picture 4" descr="We can create a model of the sky, with a flat horizon all around us, and a dome-like sky above. The stars, as previously mentioned, are projected onto this s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676400"/>
            <a:ext cx="4911725" cy="420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762000"/>
          </a:xfrm>
        </p:spPr>
        <p:txBody>
          <a:bodyPr/>
          <a:lstStyle/>
          <a:p>
            <a:pPr eaLnBrk="1" hangingPunct="1"/>
            <a:r>
              <a:rPr lang="en-US" altLang="en-US" smtClean="0"/>
              <a:t>Constellations</a:t>
            </a:r>
          </a:p>
        </p:txBody>
      </p:sp>
      <p:sp>
        <p:nvSpPr>
          <p:cNvPr id="8195" name="Rectangle 3"/>
          <p:cNvSpPr>
            <a:spLocks noGrp="1" noChangeArrowheads="1"/>
          </p:cNvSpPr>
          <p:nvPr>
            <p:ph type="body" idx="1"/>
          </p:nvPr>
        </p:nvSpPr>
        <p:spPr>
          <a:xfrm>
            <a:off x="228600" y="4876800"/>
            <a:ext cx="8610600" cy="1219200"/>
          </a:xfrm>
        </p:spPr>
        <p:txBody>
          <a:bodyPr/>
          <a:lstStyle/>
          <a:p>
            <a:pPr eaLnBrk="1" hangingPunct="1">
              <a:lnSpc>
                <a:spcPct val="90000"/>
              </a:lnSpc>
            </a:pPr>
            <a:r>
              <a:rPr lang="en-US" altLang="en-US" sz="2800" b="1" i="1" smtClean="0"/>
              <a:t>Constellations</a:t>
            </a:r>
            <a:r>
              <a:rPr lang="en-US" altLang="en-US" sz="2800" smtClean="0"/>
              <a:t> are fixed arrangements of stars that resemble animals, objects, and mythological figures</a:t>
            </a:r>
          </a:p>
          <a:p>
            <a:pPr eaLnBrk="1" hangingPunct="1">
              <a:lnSpc>
                <a:spcPct val="90000"/>
              </a:lnSpc>
            </a:pPr>
            <a:r>
              <a:rPr lang="en-US" altLang="en-US" sz="2800" smtClean="0"/>
              <a:t>Stars in a constellation are not physically related</a:t>
            </a:r>
          </a:p>
        </p:txBody>
      </p:sp>
      <p:pic>
        <p:nvPicPr>
          <p:cNvPr id="8196" name="Picture 4" descr="Sometimes finding the constellation's &quot;picture&quot; in the stars can be difficult, especially under city sk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117013" cy="303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762000"/>
          </a:xfrm>
        </p:spPr>
        <p:txBody>
          <a:bodyPr/>
          <a:lstStyle/>
          <a:p>
            <a:pPr eaLnBrk="1" hangingPunct="1"/>
            <a:r>
              <a:rPr lang="en-US" altLang="en-US" sz="3600" dirty="0" smtClean="0"/>
              <a:t>Appearance of Constellations over Time</a:t>
            </a:r>
          </a:p>
        </p:txBody>
      </p:sp>
      <p:sp>
        <p:nvSpPr>
          <p:cNvPr id="9219" name="Rectangle 3"/>
          <p:cNvSpPr>
            <a:spLocks noGrp="1" noChangeArrowheads="1"/>
          </p:cNvSpPr>
          <p:nvPr>
            <p:ph type="body" sz="half" idx="1"/>
          </p:nvPr>
        </p:nvSpPr>
        <p:spPr>
          <a:xfrm>
            <a:off x="228600" y="4724400"/>
            <a:ext cx="4267200" cy="1676400"/>
          </a:xfrm>
        </p:spPr>
        <p:txBody>
          <a:bodyPr/>
          <a:lstStyle/>
          <a:p>
            <a:pPr eaLnBrk="1" hangingPunct="1"/>
            <a:r>
              <a:rPr lang="en-US" altLang="en-US" sz="2400" smtClean="0"/>
              <a:t>Positions of stars change very slowly; constellations will look the same for thousands of years</a:t>
            </a:r>
          </a:p>
        </p:txBody>
      </p:sp>
      <p:sp>
        <p:nvSpPr>
          <p:cNvPr id="9220" name="Rectangle 4"/>
          <p:cNvSpPr>
            <a:spLocks noGrp="1" noChangeArrowheads="1"/>
          </p:cNvSpPr>
          <p:nvPr>
            <p:ph type="body" sz="half" idx="2"/>
          </p:nvPr>
        </p:nvSpPr>
        <p:spPr>
          <a:xfrm>
            <a:off x="4648200" y="4724400"/>
            <a:ext cx="4343400" cy="1676400"/>
          </a:xfrm>
        </p:spPr>
        <p:txBody>
          <a:bodyPr/>
          <a:lstStyle/>
          <a:p>
            <a:pPr eaLnBrk="1" hangingPunct="1">
              <a:lnSpc>
                <a:spcPct val="90000"/>
              </a:lnSpc>
            </a:pPr>
            <a:r>
              <a:rPr lang="en-US" altLang="en-US" sz="2400" smtClean="0"/>
              <a:t>Origin of the ancient constellations is unknown although they probably served as mnemonic tools for tracking seasons and navigation</a:t>
            </a:r>
          </a:p>
        </p:txBody>
      </p:sp>
      <p:pic>
        <p:nvPicPr>
          <p:cNvPr id="9221" name="Picture 5" descr="The constellation Cygnus appears as a cross-shaped set of brighter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17013"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685800" y="304800"/>
            <a:ext cx="7772400" cy="762000"/>
          </a:xfrm>
        </p:spPr>
        <p:txBody>
          <a:bodyPr/>
          <a:lstStyle/>
          <a:p>
            <a:pPr eaLnBrk="1" hangingPunct="1"/>
            <a:r>
              <a:rPr lang="en-US" altLang="en-US" smtClean="0"/>
              <a:t>Daily vs. Annual Motion</a:t>
            </a:r>
          </a:p>
        </p:txBody>
      </p:sp>
      <p:sp>
        <p:nvSpPr>
          <p:cNvPr id="10244" name="Rectangle 4"/>
          <p:cNvSpPr>
            <a:spLocks noGrp="1" noChangeArrowheads="1"/>
          </p:cNvSpPr>
          <p:nvPr>
            <p:ph type="body" sz="half" idx="1"/>
          </p:nvPr>
        </p:nvSpPr>
        <p:spPr>
          <a:xfrm>
            <a:off x="685800" y="1676400"/>
            <a:ext cx="4114800" cy="4724400"/>
          </a:xfrm>
        </p:spPr>
        <p:txBody>
          <a:bodyPr/>
          <a:lstStyle/>
          <a:p>
            <a:pPr eaLnBrk="1" hangingPunct="1">
              <a:lnSpc>
                <a:spcPct val="90000"/>
              </a:lnSpc>
            </a:pPr>
            <a:r>
              <a:rPr lang="en-US" altLang="en-US" smtClean="0"/>
              <a:t>Daily Motion</a:t>
            </a:r>
          </a:p>
          <a:p>
            <a:pPr lvl="1" eaLnBrk="1" hangingPunct="1">
              <a:lnSpc>
                <a:spcPct val="90000"/>
              </a:lnSpc>
            </a:pPr>
            <a:r>
              <a:rPr lang="en-US" altLang="en-US" smtClean="0"/>
              <a:t>Sun, Moon, planets, and stars rise in the east and set in the west</a:t>
            </a:r>
          </a:p>
          <a:p>
            <a:pPr lvl="1" eaLnBrk="1" hangingPunct="1">
              <a:lnSpc>
                <a:spcPct val="90000"/>
              </a:lnSpc>
            </a:pPr>
            <a:r>
              <a:rPr lang="en-US" altLang="en-US" smtClean="0"/>
              <a:t>Due to the Earth’s rotation</a:t>
            </a:r>
          </a:p>
          <a:p>
            <a:pPr lvl="1" eaLnBrk="1" hangingPunct="1">
              <a:lnSpc>
                <a:spcPct val="90000"/>
              </a:lnSpc>
              <a:buFontTx/>
              <a:buNone/>
            </a:pPr>
            <a:endParaRPr lang="en-US" altLang="en-US" smtClean="0"/>
          </a:p>
          <a:p>
            <a:pPr lvl="1" eaLnBrk="1" hangingPunct="1">
              <a:lnSpc>
                <a:spcPct val="90000"/>
              </a:lnSpc>
            </a:pPr>
            <a:r>
              <a:rPr lang="en-US" altLang="en-US" smtClean="0"/>
              <a:t>Ancient astronomers took all celestial motion to be diurnal (daily)</a:t>
            </a:r>
          </a:p>
          <a:p>
            <a:pPr lvl="1" eaLnBrk="1" hangingPunct="1">
              <a:lnSpc>
                <a:spcPct val="90000"/>
              </a:lnSpc>
            </a:pPr>
            <a:r>
              <a:rPr lang="en-US" altLang="en-US" smtClean="0"/>
              <a:t>The Celestial Sphere!</a:t>
            </a:r>
          </a:p>
        </p:txBody>
      </p:sp>
      <p:sp>
        <p:nvSpPr>
          <p:cNvPr id="10245" name="Rectangle 5"/>
          <p:cNvSpPr>
            <a:spLocks noGrp="1" noChangeArrowheads="1"/>
          </p:cNvSpPr>
          <p:nvPr>
            <p:ph type="body" sz="half" idx="2"/>
          </p:nvPr>
        </p:nvSpPr>
        <p:spPr>
          <a:xfrm>
            <a:off x="4648200" y="1752600"/>
            <a:ext cx="3814763" cy="3671888"/>
          </a:xfrm>
        </p:spPr>
        <p:txBody>
          <a:bodyPr/>
          <a:lstStyle/>
          <a:p>
            <a:pPr eaLnBrk="1" hangingPunct="1">
              <a:lnSpc>
                <a:spcPct val="90000"/>
              </a:lnSpc>
            </a:pPr>
            <a:r>
              <a:rPr lang="en-US" altLang="en-US" smtClean="0"/>
              <a:t>Annual Motion</a:t>
            </a:r>
          </a:p>
          <a:p>
            <a:pPr lvl="1" eaLnBrk="1" hangingPunct="1">
              <a:lnSpc>
                <a:spcPct val="90000"/>
              </a:lnSpc>
            </a:pPr>
            <a:r>
              <a:rPr lang="en-US" altLang="en-US" smtClean="0"/>
              <a:t>“Yearly Motion”</a:t>
            </a:r>
          </a:p>
          <a:p>
            <a:pPr lvl="1" eaLnBrk="1" hangingPunct="1">
              <a:lnSpc>
                <a:spcPct val="90000"/>
              </a:lnSpc>
            </a:pPr>
            <a:r>
              <a:rPr lang="en-US" altLang="en-US" smtClean="0"/>
              <a:t>Due to the Earth’s revolution</a:t>
            </a:r>
          </a:p>
          <a:p>
            <a:pPr lvl="1" eaLnBrk="1" hangingPunct="1">
              <a:lnSpc>
                <a:spcPct val="90000"/>
              </a:lnSpc>
            </a:pPr>
            <a:endParaRPr lang="en-US" altLang="en-US" smtClean="0"/>
          </a:p>
          <a:p>
            <a:pPr lvl="1" eaLnBrk="1" hangingPunct="1">
              <a:lnSpc>
                <a:spcPct val="90000"/>
              </a:lnSpc>
            </a:pPr>
            <a:r>
              <a:rPr lang="en-US" altLang="en-US" smtClean="0"/>
              <a:t>Is the sky different from day to day?</a:t>
            </a:r>
          </a:p>
          <a:p>
            <a:pPr lvl="1" eaLnBrk="1" hangingPunct="1">
              <a:lnSpc>
                <a:spcPct val="90000"/>
              </a:lnSpc>
            </a:pPr>
            <a:r>
              <a:rPr lang="en-US" altLang="en-US" smtClean="0"/>
              <a:t>Month to month?</a:t>
            </a:r>
          </a:p>
          <a:p>
            <a:pPr lvl="1" eaLnBrk="1" hangingPunct="1">
              <a:lnSpc>
                <a:spcPct val="90000"/>
              </a:lnSpc>
            </a:pPr>
            <a:r>
              <a:rPr lang="en-US" altLang="en-US" smtClean="0"/>
              <a:t>Year to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685800"/>
          </a:xfrm>
        </p:spPr>
        <p:txBody>
          <a:bodyPr/>
          <a:lstStyle/>
          <a:p>
            <a:pPr eaLnBrk="1" hangingPunct="1"/>
            <a:r>
              <a:rPr lang="en-US" altLang="en-US" smtClean="0"/>
              <a:t>Daily Motion</a:t>
            </a:r>
          </a:p>
        </p:txBody>
      </p:sp>
      <p:sp>
        <p:nvSpPr>
          <p:cNvPr id="11267" name="Rectangle 3"/>
          <p:cNvSpPr>
            <a:spLocks noGrp="1" noChangeArrowheads="1"/>
          </p:cNvSpPr>
          <p:nvPr>
            <p:ph type="body" idx="1"/>
          </p:nvPr>
        </p:nvSpPr>
        <p:spPr>
          <a:xfrm>
            <a:off x="304800" y="1066800"/>
            <a:ext cx="4114800" cy="5029200"/>
          </a:xfrm>
        </p:spPr>
        <p:txBody>
          <a:bodyPr/>
          <a:lstStyle/>
          <a:p>
            <a:pPr eaLnBrk="1" hangingPunct="1">
              <a:lnSpc>
                <a:spcPct val="90000"/>
              </a:lnSpc>
            </a:pPr>
            <a:r>
              <a:rPr lang="en-US" altLang="en-US" sz="2800" dirty="0" smtClean="0"/>
              <a:t>Daily motion can be explained by the rotation of the celestial sphere about the north and south </a:t>
            </a:r>
            <a:r>
              <a:rPr lang="en-US" altLang="en-US" sz="2800" b="1" i="1" dirty="0" smtClean="0"/>
              <a:t>celestial poles</a:t>
            </a:r>
            <a:r>
              <a:rPr lang="en-US" altLang="en-US" sz="2800" dirty="0" smtClean="0"/>
              <a:t> located directly above the Earth’s north and south poles</a:t>
            </a:r>
          </a:p>
          <a:p>
            <a:pPr eaLnBrk="1" hangingPunct="1">
              <a:lnSpc>
                <a:spcPct val="90000"/>
              </a:lnSpc>
            </a:pPr>
            <a:r>
              <a:rPr lang="en-US" altLang="en-US" sz="2800" dirty="0" smtClean="0"/>
              <a:t>The </a:t>
            </a:r>
            <a:r>
              <a:rPr lang="en-US" altLang="en-US" sz="2800" b="1" i="1" dirty="0" smtClean="0"/>
              <a:t>celestial equator,</a:t>
            </a:r>
            <a:r>
              <a:rPr lang="en-US" altLang="en-US" sz="2800" dirty="0" smtClean="0"/>
              <a:t> which lies directly above the Earth’s equator, provides another astronomical reference marker</a:t>
            </a:r>
          </a:p>
        </p:txBody>
      </p:sp>
      <p:pic>
        <p:nvPicPr>
          <p:cNvPr id="11268" name="Picture 4" descr="The celestial sphere represents the sky above every point on the Earth.  It includes a horizontal hoop around the sphere called the horizon, as well as diagonal hoops representing the celestial equator and the path of the Sun on particular days."/>
          <p:cNvPicPr>
            <a:picLocks noChangeAspect="1" noChangeArrowheads="1"/>
          </p:cNvPicPr>
          <p:nvPr/>
        </p:nvPicPr>
        <p:blipFill>
          <a:blip r:embed="rId2" cstate="print">
            <a:extLst>
              <a:ext uri="{28A0092B-C50C-407E-A947-70E740481C1C}">
                <a14:useLocalDpi xmlns:a14="http://schemas.microsoft.com/office/drawing/2010/main" val="0"/>
              </a:ext>
            </a:extLst>
          </a:blip>
          <a:srcRect l="44977"/>
          <a:stretch>
            <a:fillRect/>
          </a:stretch>
        </p:blipFill>
        <p:spPr bwMode="auto">
          <a:xfrm>
            <a:off x="4432300" y="1600200"/>
            <a:ext cx="47117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685800"/>
          </a:xfrm>
        </p:spPr>
        <p:txBody>
          <a:bodyPr/>
          <a:lstStyle/>
          <a:p>
            <a:pPr eaLnBrk="1" hangingPunct="1"/>
            <a:r>
              <a:rPr lang="en-US" altLang="en-US" dirty="0" smtClean="0"/>
              <a:t>Motion of Constellations</a:t>
            </a:r>
          </a:p>
        </p:txBody>
      </p:sp>
      <p:pic>
        <p:nvPicPr>
          <p:cNvPr id="12292" name="Picture 4" descr="On August evenings, Leo is above the western horizon as the Sun sets.  In June, Gemini is on the western horizon, and Leo is elsewhere in the sky."/>
          <p:cNvPicPr>
            <a:picLocks noChangeAspect="1" noChangeArrowheads="1"/>
          </p:cNvPicPr>
          <p:nvPr/>
        </p:nvPicPr>
        <p:blipFill>
          <a:blip r:embed="rId2" cstate="print">
            <a:extLst>
              <a:ext uri="{28A0092B-C50C-407E-A947-70E740481C1C}">
                <a14:useLocalDpi xmlns:a14="http://schemas.microsoft.com/office/drawing/2010/main" val="0"/>
              </a:ext>
            </a:extLst>
          </a:blip>
          <a:srcRect b="63385"/>
          <a:stretch>
            <a:fillRect/>
          </a:stretch>
        </p:blipFill>
        <p:spPr bwMode="auto">
          <a:xfrm>
            <a:off x="304800" y="1295400"/>
            <a:ext cx="8294688" cy="341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304800" y="5029200"/>
            <a:ext cx="8534400" cy="1219200"/>
          </a:xfrm>
        </p:spPr>
        <p:txBody>
          <a:bodyPr/>
          <a:lstStyle/>
          <a:p>
            <a:pPr eaLnBrk="1" hangingPunct="1">
              <a:lnSpc>
                <a:spcPct val="90000"/>
              </a:lnSpc>
            </a:pPr>
            <a:r>
              <a:rPr lang="en-US" altLang="en-US" sz="2800" smtClean="0"/>
              <a:t>For a given time (say 10:00 </a:t>
            </a:r>
            <a:r>
              <a:rPr lang="en-US" altLang="en-US" sz="2000" smtClean="0"/>
              <a:t>PM</a:t>
            </a:r>
            <a:r>
              <a:rPr lang="en-US" altLang="en-US" sz="2800" smtClean="0"/>
              <a:t>), as the months proceed, constellations do not appear in the same part of the sky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228600"/>
            <a:ext cx="7772400" cy="685800"/>
          </a:xfrm>
        </p:spPr>
        <p:txBody>
          <a:bodyPr/>
          <a:lstStyle/>
          <a:p>
            <a:pPr eaLnBrk="1" hangingPunct="1"/>
            <a:r>
              <a:rPr lang="en-US" altLang="en-US" smtClean="0"/>
              <a:t>Annual Motion</a:t>
            </a:r>
          </a:p>
        </p:txBody>
      </p:sp>
      <p:sp>
        <p:nvSpPr>
          <p:cNvPr id="13316" name="Rectangle 3"/>
          <p:cNvSpPr>
            <a:spLocks noGrp="1" noChangeArrowheads="1"/>
          </p:cNvSpPr>
          <p:nvPr>
            <p:ph type="body" idx="1"/>
          </p:nvPr>
        </p:nvSpPr>
        <p:spPr>
          <a:xfrm>
            <a:off x="228600" y="1143000"/>
            <a:ext cx="3962400" cy="4953000"/>
          </a:xfrm>
        </p:spPr>
        <p:txBody>
          <a:bodyPr/>
          <a:lstStyle/>
          <a:p>
            <a:pPr eaLnBrk="1" hangingPunct="1"/>
            <a:r>
              <a:rPr lang="en-US" altLang="en-US" sz="2800" smtClean="0"/>
              <a:t>A given star rises 3 minutes 56 seconds earlier each night</a:t>
            </a:r>
          </a:p>
          <a:p>
            <a:pPr eaLnBrk="1" hangingPunct="1"/>
            <a:r>
              <a:rPr lang="en-US" altLang="en-US" sz="2800" smtClean="0"/>
              <a:t>This annual motion is caused by the Earth’s motion around the Sun, the result of projection</a:t>
            </a:r>
          </a:p>
          <a:p>
            <a:pPr eaLnBrk="1" hangingPunct="1"/>
            <a:r>
              <a:rPr lang="en-US" altLang="en-US" sz="2800" smtClean="0"/>
              <a:t>The ancients used the periodic annual motion to mark the seasons</a:t>
            </a:r>
          </a:p>
        </p:txBody>
      </p:sp>
      <p:pic>
        <p:nvPicPr>
          <p:cNvPr id="133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36615"/>
          <a:stretch>
            <a:fillRect/>
          </a:stretch>
        </p:blipFill>
        <p:spPr bwMode="auto">
          <a:xfrm>
            <a:off x="4038600" y="2057400"/>
            <a:ext cx="4865688" cy="346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762000"/>
          </a:xfrm>
        </p:spPr>
        <p:txBody>
          <a:bodyPr/>
          <a:lstStyle/>
          <a:p>
            <a:pPr eaLnBrk="1" hangingPunct="1"/>
            <a:r>
              <a:rPr lang="en-US" altLang="en-US" smtClean="0"/>
              <a:t>The Ecliptic</a:t>
            </a:r>
          </a:p>
        </p:txBody>
      </p:sp>
      <p:sp>
        <p:nvSpPr>
          <p:cNvPr id="14339" name="Rectangle 3"/>
          <p:cNvSpPr>
            <a:spLocks noGrp="1" noChangeArrowheads="1"/>
          </p:cNvSpPr>
          <p:nvPr>
            <p:ph type="body" idx="1"/>
          </p:nvPr>
        </p:nvSpPr>
        <p:spPr>
          <a:xfrm>
            <a:off x="4572000" y="1371600"/>
            <a:ext cx="4267200" cy="4724400"/>
          </a:xfrm>
        </p:spPr>
        <p:txBody>
          <a:bodyPr/>
          <a:lstStyle/>
          <a:p>
            <a:pPr eaLnBrk="1" hangingPunct="1">
              <a:lnSpc>
                <a:spcPct val="90000"/>
              </a:lnSpc>
            </a:pPr>
            <a:r>
              <a:rPr lang="en-US" altLang="en-US" smtClean="0"/>
              <a:t>The path of the Sun through the stars on the celestial sphere is called the </a:t>
            </a:r>
            <a:r>
              <a:rPr lang="en-US" altLang="en-US" b="1" i="1" smtClean="0"/>
              <a:t>ecliptic</a:t>
            </a:r>
          </a:p>
          <a:p>
            <a:pPr eaLnBrk="1" hangingPunct="1">
              <a:lnSpc>
                <a:spcPct val="90000"/>
              </a:lnSpc>
            </a:pPr>
            <a:r>
              <a:rPr lang="en-US" altLang="en-US" smtClean="0"/>
              <a:t>The ecliptic is a projection of the Earth’s orbit onto the celestial sphere and is tipped relative to the celestial equator</a:t>
            </a:r>
          </a:p>
        </p:txBody>
      </p:sp>
      <p:pic>
        <p:nvPicPr>
          <p:cNvPr id="14340" name="Picture 4" descr="The ecliptic is the path of the Sun over the course of a year.  This is a different, but equivalent way to think about the eclip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4343400" cy="426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066800"/>
          </a:xfrm>
        </p:spPr>
        <p:txBody>
          <a:bodyPr/>
          <a:lstStyle/>
          <a:p>
            <a:r>
              <a:rPr lang="en-US" altLang="en-US" smtClean="0"/>
              <a:t>The Zodiac</a:t>
            </a:r>
          </a:p>
        </p:txBody>
      </p:sp>
      <p:sp>
        <p:nvSpPr>
          <p:cNvPr id="13315" name="Rectangle 3"/>
          <p:cNvSpPr>
            <a:spLocks noGrp="1" noChangeArrowheads="1"/>
          </p:cNvSpPr>
          <p:nvPr>
            <p:ph type="body" sz="half" idx="1"/>
          </p:nvPr>
        </p:nvSpPr>
        <p:spPr>
          <a:xfrm>
            <a:off x="228600" y="4724400"/>
            <a:ext cx="4191000" cy="1905000"/>
          </a:xfrm>
        </p:spPr>
        <p:txBody>
          <a:bodyPr/>
          <a:lstStyle/>
          <a:p>
            <a:pPr>
              <a:lnSpc>
                <a:spcPct val="90000"/>
              </a:lnSpc>
              <a:defRPr/>
            </a:pPr>
            <a:r>
              <a:rPr lang="en-US" altLang="en-US" sz="2400" dirty="0" smtClean="0">
                <a:latin typeface="+mj-lt"/>
              </a:rPr>
              <a:t>The belt-shaped region of the sky surrounding the ecliptic passes primarily through twelve constellations and is called the </a:t>
            </a:r>
            <a:r>
              <a:rPr lang="en-US" altLang="en-US" sz="2400" b="1" dirty="0" smtClean="0">
                <a:latin typeface="+mj-lt"/>
              </a:rPr>
              <a:t>zodiac.</a:t>
            </a:r>
          </a:p>
        </p:txBody>
      </p:sp>
      <p:sp>
        <p:nvSpPr>
          <p:cNvPr id="15364" name="Rectangle 4"/>
          <p:cNvSpPr>
            <a:spLocks noGrp="1" noChangeArrowheads="1"/>
          </p:cNvSpPr>
          <p:nvPr>
            <p:ph type="body" sz="half" idx="2"/>
          </p:nvPr>
        </p:nvSpPr>
        <p:spPr>
          <a:xfrm>
            <a:off x="4648200" y="4724400"/>
            <a:ext cx="4267200" cy="1371600"/>
          </a:xfrm>
        </p:spPr>
        <p:txBody>
          <a:bodyPr/>
          <a:lstStyle/>
          <a:p>
            <a:r>
              <a:rPr lang="en-US" altLang="en-US" sz="2400" smtClean="0"/>
              <a:t>A thirteenth constellation has joined the zodiac, Ophiuchus, the snake charmer.</a:t>
            </a:r>
          </a:p>
        </p:txBody>
      </p:sp>
      <p:pic>
        <p:nvPicPr>
          <p:cNvPr id="15365" name="Picture 4" descr="Thirteen constellations are found along the ecliptic, a collection that we call the zodiac."/>
          <p:cNvPicPr>
            <a:picLocks noChangeAspect="1" noChangeArrowheads="1"/>
          </p:cNvPicPr>
          <p:nvPr/>
        </p:nvPicPr>
        <p:blipFill>
          <a:blip r:embed="rId2" cstate="print">
            <a:extLst>
              <a:ext uri="{28A0092B-C50C-407E-A947-70E740481C1C}">
                <a14:useLocalDpi xmlns:a14="http://schemas.microsoft.com/office/drawing/2010/main" val="0"/>
              </a:ext>
            </a:extLst>
          </a:blip>
          <a:srcRect t="36615"/>
          <a:stretch>
            <a:fillRect/>
          </a:stretch>
        </p:blipFill>
        <p:spPr bwMode="auto">
          <a:xfrm>
            <a:off x="2133600" y="1219200"/>
            <a:ext cx="4865688" cy="346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Chapter 1 Review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(1.2)  What causes the seasons</a:t>
            </a:r>
            <a:r>
              <a:rPr lang="en-US" dirty="0" smtClean="0"/>
              <a:t>? </a:t>
            </a:r>
            <a:r>
              <a:rPr lang="en-US" dirty="0" smtClean="0">
                <a:solidFill>
                  <a:srgbClr val="FF0000"/>
                </a:solidFill>
              </a:rPr>
              <a:t>Seasons are Caused by the tilt of the Earths rotational axis(page 22)</a:t>
            </a:r>
            <a:endParaRPr lang="en-US" dirty="0">
              <a:solidFill>
                <a:srgbClr val="FF0000"/>
              </a:solidFill>
            </a:endParaRPr>
          </a:p>
          <a:p>
            <a:pPr marL="0" indent="0">
              <a:buNone/>
            </a:pPr>
            <a:r>
              <a:rPr lang="en-US" dirty="0" smtClean="0"/>
              <a:t>2. (1.3</a:t>
            </a:r>
            <a:r>
              <a:rPr lang="en-US" dirty="0"/>
              <a:t>)  What causes the Moon’s phases</a:t>
            </a:r>
            <a:r>
              <a:rPr lang="en-US" dirty="0" smtClean="0"/>
              <a:t>? </a:t>
            </a:r>
            <a:r>
              <a:rPr lang="en-US" dirty="0" smtClean="0">
                <a:solidFill>
                  <a:srgbClr val="FF0000"/>
                </a:solidFill>
              </a:rPr>
              <a:t>The moons motion or orbit around the Earth (pages 26-27)</a:t>
            </a:r>
            <a:endParaRPr lang="en-US" dirty="0">
              <a:solidFill>
                <a:srgbClr val="FF0000"/>
              </a:solidFill>
            </a:endParaRPr>
          </a:p>
          <a:p>
            <a:pPr marL="0" indent="0">
              <a:buNone/>
            </a:pPr>
            <a:r>
              <a:rPr lang="en-US" dirty="0" smtClean="0"/>
              <a:t>3. (1.3</a:t>
            </a:r>
            <a:r>
              <a:rPr lang="en-US" dirty="0"/>
              <a:t>)  How long does it take the Moon to go through a cycle of phases</a:t>
            </a:r>
            <a:r>
              <a:rPr lang="en-US" dirty="0" smtClean="0"/>
              <a:t>? </a:t>
            </a:r>
            <a:r>
              <a:rPr lang="en-US" dirty="0" smtClean="0">
                <a:solidFill>
                  <a:srgbClr val="FF0000"/>
                </a:solidFill>
              </a:rPr>
              <a:t>29. 5 days</a:t>
            </a:r>
            <a:endParaRPr lang="en-US" dirty="0">
              <a:solidFill>
                <a:srgbClr val="FF0000"/>
              </a:solidFill>
            </a:endParaRPr>
          </a:p>
          <a:p>
            <a:endParaRPr lang="en-US" dirty="0"/>
          </a:p>
        </p:txBody>
      </p:sp>
    </p:spTree>
    <p:extLst>
      <p:ext uri="{BB962C8B-B14F-4D97-AF65-F5344CB8AC3E}">
        <p14:creationId xmlns:p14="http://schemas.microsoft.com/office/powerpoint/2010/main" val="161252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What Causes Seasons?</a:t>
            </a:r>
          </a:p>
        </p:txBody>
      </p:sp>
      <p:sp>
        <p:nvSpPr>
          <p:cNvPr id="16387" name="Rectangle 3"/>
          <p:cNvSpPr>
            <a:spLocks noGrp="1" noChangeArrowheads="1"/>
          </p:cNvSpPr>
          <p:nvPr>
            <p:ph type="body" idx="1"/>
          </p:nvPr>
        </p:nvSpPr>
        <p:spPr>
          <a:xfrm>
            <a:off x="838200" y="3810000"/>
            <a:ext cx="7924800" cy="2590800"/>
          </a:xfrm>
        </p:spPr>
        <p:txBody>
          <a:bodyPr/>
          <a:lstStyle/>
          <a:p>
            <a:pPr eaLnBrk="1" hangingPunct="1">
              <a:lnSpc>
                <a:spcPct val="90000"/>
              </a:lnSpc>
            </a:pPr>
            <a:r>
              <a:rPr lang="en-US" altLang="en-US" sz="2800" smtClean="0"/>
              <a:t>The Earth is closest to the Sun in January, which is winter in the northern hemisphere</a:t>
            </a:r>
          </a:p>
          <a:p>
            <a:pPr eaLnBrk="1" hangingPunct="1">
              <a:lnSpc>
                <a:spcPct val="90000"/>
              </a:lnSpc>
            </a:pPr>
            <a:r>
              <a:rPr lang="en-US" altLang="en-US" sz="2800" smtClean="0"/>
              <a:t>Therefore, the seasons cannot be caused by the Sun’s proximity to the Earth</a:t>
            </a:r>
          </a:p>
          <a:p>
            <a:pPr eaLnBrk="1" hangingPunct="1">
              <a:lnSpc>
                <a:spcPct val="90000"/>
              </a:lnSpc>
            </a:pPr>
            <a:r>
              <a:rPr lang="en-US" altLang="en-US" sz="2800" smtClean="0"/>
              <a:t>The Earth’s </a:t>
            </a:r>
            <a:r>
              <a:rPr lang="en-US" altLang="en-US" sz="2800" b="1" i="1" smtClean="0"/>
              <a:t>rotation axis</a:t>
            </a:r>
            <a:r>
              <a:rPr lang="en-US" altLang="en-US" sz="2800" smtClean="0"/>
              <a:t> is tilted 23.5º from a line perpendicular to the Earth’s orbital plane</a:t>
            </a:r>
          </a:p>
        </p:txBody>
      </p:sp>
      <p:pic>
        <p:nvPicPr>
          <p:cNvPr id="16388" name="Picture 4" descr="In Winter in the Northerh Hemisphere, the tilt of the Earth's axis tips the Nothern Hemisphere away from the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7696200" cy="277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609600"/>
          </a:xfrm>
        </p:spPr>
        <p:txBody>
          <a:bodyPr/>
          <a:lstStyle/>
          <a:p>
            <a:pPr eaLnBrk="1" hangingPunct="1"/>
            <a:r>
              <a:rPr lang="en-US" altLang="en-US" dirty="0" smtClean="0"/>
              <a:t>Axial Tilt Causes Seasons</a:t>
            </a:r>
          </a:p>
        </p:txBody>
      </p:sp>
      <p:sp>
        <p:nvSpPr>
          <p:cNvPr id="17411" name="Rectangle 3"/>
          <p:cNvSpPr>
            <a:spLocks noGrp="1" noChangeArrowheads="1"/>
          </p:cNvSpPr>
          <p:nvPr>
            <p:ph type="body" idx="1"/>
          </p:nvPr>
        </p:nvSpPr>
        <p:spPr>
          <a:xfrm>
            <a:off x="381000" y="3962400"/>
            <a:ext cx="8534400" cy="2438400"/>
          </a:xfrm>
        </p:spPr>
        <p:txBody>
          <a:bodyPr/>
          <a:lstStyle/>
          <a:p>
            <a:pPr eaLnBrk="1" hangingPunct="1">
              <a:lnSpc>
                <a:spcPct val="90000"/>
              </a:lnSpc>
            </a:pPr>
            <a:r>
              <a:rPr lang="en-US" altLang="en-US" sz="2800" dirty="0" smtClean="0"/>
              <a:t>The rotation axis of the Earth maintains nearly the same tilt (23.5 degrees) and direction from year to year.</a:t>
            </a:r>
          </a:p>
          <a:p>
            <a:pPr eaLnBrk="1" hangingPunct="1">
              <a:lnSpc>
                <a:spcPct val="90000"/>
              </a:lnSpc>
            </a:pPr>
            <a:r>
              <a:rPr lang="en-US" altLang="en-US" sz="2800" dirty="0" smtClean="0"/>
              <a:t>The northern and southern hemispheres alternate receiving (on a yearly cycle) the majority of direct light from the Sun, and longer days.</a:t>
            </a:r>
          </a:p>
          <a:p>
            <a:pPr eaLnBrk="1" hangingPunct="1">
              <a:lnSpc>
                <a:spcPct val="90000"/>
              </a:lnSpc>
            </a:pPr>
            <a:r>
              <a:rPr lang="en-US" altLang="en-US" sz="2800" dirty="0" smtClean="0"/>
              <a:t>This leads to the seasons!</a:t>
            </a:r>
          </a:p>
        </p:txBody>
      </p:sp>
      <p:pic>
        <p:nvPicPr>
          <p:cNvPr id="17412" name="Picture 4" descr="The tilt of the Earth's rotational axis has a constant magnitude and direction throughout the year.  In other words, the rotational axis of the Earth points to the same spot in the sky throughout the entire y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914400"/>
            <a:ext cx="6553200" cy="303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smtClean="0"/>
              <a:t>The Seasons</a:t>
            </a:r>
          </a:p>
        </p:txBody>
      </p:sp>
      <p:pic>
        <p:nvPicPr>
          <p:cNvPr id="18435" name="Picture 5" descr="In the northern Summer, the Sun is more directly overhead, and the Sun's energy hits the ground more directly.  In the southern hemisphere, the light is spread out over a larger ar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1136650"/>
            <a:ext cx="7559675" cy="458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381000"/>
            <a:ext cx="7772400" cy="762000"/>
          </a:xfrm>
        </p:spPr>
        <p:txBody>
          <a:bodyPr/>
          <a:lstStyle/>
          <a:p>
            <a:pPr eaLnBrk="1" hangingPunct="1"/>
            <a:r>
              <a:rPr lang="en-US" altLang="en-US" smtClean="0"/>
              <a:t>Seasons and The Ecliptic</a:t>
            </a:r>
          </a:p>
        </p:txBody>
      </p:sp>
      <p:sp>
        <p:nvSpPr>
          <p:cNvPr id="19460" name="Rectangle 3"/>
          <p:cNvSpPr>
            <a:spLocks noGrp="1" noChangeArrowheads="1"/>
          </p:cNvSpPr>
          <p:nvPr>
            <p:ph type="body" idx="1"/>
          </p:nvPr>
        </p:nvSpPr>
        <p:spPr>
          <a:xfrm>
            <a:off x="685800" y="1524000"/>
            <a:ext cx="7772400" cy="4800600"/>
          </a:xfrm>
        </p:spPr>
        <p:txBody>
          <a:bodyPr/>
          <a:lstStyle/>
          <a:p>
            <a:pPr eaLnBrk="1" hangingPunct="1">
              <a:lnSpc>
                <a:spcPct val="90000"/>
              </a:lnSpc>
            </a:pPr>
            <a:r>
              <a:rPr lang="en-US" altLang="en-US" smtClean="0"/>
              <a:t>The tilt of the Earth’s rotation axis causes the ecliptic not to be aligned with the celestial equator</a:t>
            </a:r>
          </a:p>
          <a:p>
            <a:pPr eaLnBrk="1" hangingPunct="1">
              <a:lnSpc>
                <a:spcPct val="90000"/>
              </a:lnSpc>
            </a:pPr>
            <a:r>
              <a:rPr lang="en-US" altLang="en-US" smtClean="0"/>
              <a:t>Sun is above celestial equator in June when the Northern Hemisphere is tipped toward the Sun, and is below the equator in December when tipped away</a:t>
            </a:r>
          </a:p>
          <a:p>
            <a:pPr eaLnBrk="1" hangingPunct="1">
              <a:lnSpc>
                <a:spcPct val="90000"/>
              </a:lnSpc>
            </a:pPr>
            <a:r>
              <a:rPr lang="en-US" altLang="en-US" smtClean="0"/>
              <a:t>Tilting explains seasonal </a:t>
            </a:r>
            <a:r>
              <a:rPr lang="en-US" altLang="en-US" b="1" i="1" smtClean="0"/>
              <a:t>altitude</a:t>
            </a:r>
            <a:r>
              <a:rPr lang="en-US" altLang="en-US" smtClean="0"/>
              <a:t> of Sun at noon, highest in summer and lowest in winter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p:spPr>
        <p:txBody>
          <a:bodyPr/>
          <a:lstStyle/>
          <a:p>
            <a:pPr eaLnBrk="1" hangingPunct="1"/>
            <a:r>
              <a:rPr lang="en-US" altLang="en-US" smtClean="0"/>
              <a:t>The Ecliptic’s Tilt</a:t>
            </a:r>
          </a:p>
        </p:txBody>
      </p:sp>
      <p:pic>
        <p:nvPicPr>
          <p:cNvPr id="20483" name="Picture 5" descr="The ecliptic is tipped by 23.5 degrees, as a consequence of the Earth's 23.5 degree axis ti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4775"/>
            <a:ext cx="7623175" cy="472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990600" y="1066800"/>
            <a:ext cx="7391400" cy="5622925"/>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kern="0" dirty="0">
                <a:latin typeface="+mn-lt"/>
              </a:rPr>
              <a:t>Points on horizon where Sun rises and sets changes periodically throughout year</a:t>
            </a:r>
          </a:p>
          <a:p>
            <a:pPr marL="342900" indent="-342900" eaLnBrk="1" hangingPunct="1">
              <a:spcBef>
                <a:spcPct val="20000"/>
              </a:spcBef>
              <a:buFontTx/>
              <a:buChar char="•"/>
              <a:defRPr/>
            </a:pPr>
            <a:r>
              <a:rPr lang="en-US" kern="0" dirty="0">
                <a:latin typeface="+mn-lt"/>
              </a:rPr>
              <a:t>In summer months of Northern hemisphere, the Sun rises north of east and sets north of west</a:t>
            </a:r>
          </a:p>
          <a:p>
            <a:pPr marL="342900" indent="-342900" eaLnBrk="1" hangingPunct="1">
              <a:spcBef>
                <a:spcPct val="20000"/>
              </a:spcBef>
              <a:buFontTx/>
              <a:buChar char="•"/>
              <a:defRPr/>
            </a:pPr>
            <a:r>
              <a:rPr lang="en-US" kern="0" dirty="0">
                <a:latin typeface="+mn-lt"/>
              </a:rPr>
              <a:t>In winter months of Northern hemisphere, the Sun rises south of east and sets south of west</a:t>
            </a:r>
          </a:p>
          <a:p>
            <a:pPr marL="342900" indent="-342900" eaLnBrk="1" hangingPunct="1">
              <a:spcBef>
                <a:spcPct val="20000"/>
              </a:spcBef>
              <a:buFontTx/>
              <a:buChar char="•"/>
              <a:defRPr/>
            </a:pPr>
            <a:r>
              <a:rPr lang="en-US" kern="0" dirty="0">
                <a:latin typeface="+mn-lt"/>
              </a:rPr>
              <a:t>The </a:t>
            </a:r>
            <a:r>
              <a:rPr lang="en-US" b="1" i="1" kern="0" dirty="0">
                <a:latin typeface="+mn-lt"/>
              </a:rPr>
              <a:t>solstices</a:t>
            </a:r>
            <a:r>
              <a:rPr lang="en-US" kern="0" dirty="0">
                <a:latin typeface="+mn-lt"/>
              </a:rPr>
              <a:t> (about June 21 and December 21) are when the Sun rises at the most extreme north and south points</a:t>
            </a:r>
            <a:endParaRPr lang="en-US" b="1" kern="0" dirty="0">
              <a:latin typeface="+mn-lt"/>
            </a:endParaRPr>
          </a:p>
          <a:p>
            <a:pPr marL="342900" indent="-342900" eaLnBrk="1" hangingPunct="1">
              <a:spcBef>
                <a:spcPct val="20000"/>
              </a:spcBef>
              <a:buFontTx/>
              <a:buChar char="•"/>
              <a:defRPr/>
            </a:pPr>
            <a:r>
              <a:rPr lang="en-US" kern="0" dirty="0">
                <a:latin typeface="+mn-lt"/>
              </a:rPr>
              <a:t>The </a:t>
            </a:r>
            <a:r>
              <a:rPr lang="en-US" b="1" i="1" kern="0" dirty="0">
                <a:latin typeface="+mn-lt"/>
              </a:rPr>
              <a:t>equinoxes</a:t>
            </a:r>
            <a:r>
              <a:rPr lang="en-US" kern="0" dirty="0">
                <a:latin typeface="+mn-lt"/>
              </a:rPr>
              <a:t> (equal day and night and about March 21 and September 23) are when the Sun rises directly east</a:t>
            </a:r>
            <a:endParaRPr lang="en-US" b="1" kern="0" dirty="0">
              <a:latin typeface="+mn-lt"/>
            </a:endParaRPr>
          </a:p>
          <a:p>
            <a:pPr marL="342900" indent="-342900" eaLnBrk="1" hangingPunct="1">
              <a:spcBef>
                <a:spcPct val="20000"/>
              </a:spcBef>
              <a:buFontTx/>
              <a:buChar char="•"/>
              <a:defRPr/>
            </a:pPr>
            <a:r>
              <a:rPr lang="en-US" kern="0" dirty="0">
                <a:latin typeface="+mn-lt"/>
              </a:rPr>
              <a:t>Ancients marked position of Sun rising and setting to determine the seasons (e.g., Stonehenge)</a:t>
            </a:r>
          </a:p>
        </p:txBody>
      </p:sp>
      <p:sp>
        <p:nvSpPr>
          <p:cNvPr id="21506" name="Rectangle 2"/>
          <p:cNvSpPr>
            <a:spLocks noGrp="1" noChangeArrowheads="1"/>
          </p:cNvSpPr>
          <p:nvPr>
            <p:ph type="title"/>
          </p:nvPr>
        </p:nvSpPr>
        <p:spPr>
          <a:xfrm>
            <a:off x="685800" y="304800"/>
            <a:ext cx="7772400" cy="762000"/>
          </a:xfrm>
        </p:spPr>
        <p:txBody>
          <a:bodyPr/>
          <a:lstStyle/>
          <a:p>
            <a:pPr eaLnBrk="1" hangingPunct="1"/>
            <a:r>
              <a:rPr lang="en-US" altLang="en-US" dirty="0" smtClean="0"/>
              <a:t>Solstices and Equinoxes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762000"/>
          </a:xfrm>
        </p:spPr>
        <p:txBody>
          <a:bodyPr/>
          <a:lstStyle/>
          <a:p>
            <a:pPr eaLnBrk="1" hangingPunct="1"/>
            <a:r>
              <a:rPr lang="en-US" altLang="en-US" sz="3600" dirty="0" smtClean="0"/>
              <a:t>Sunset Directions Through the Seasons</a:t>
            </a:r>
          </a:p>
        </p:txBody>
      </p:sp>
      <p:pic>
        <p:nvPicPr>
          <p:cNvPr id="22531" name="Picture 3" descr="On the winter solstice, the Sun sets as far south of west as it ever gets.  On the Summer solstice, the Sun sets as far north of west as it ever gets.  The Sun sets due west on the equino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 y="990600"/>
            <a:ext cx="7319963" cy="546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838200"/>
          </a:xfrm>
        </p:spPr>
        <p:txBody>
          <a:bodyPr/>
          <a:lstStyle/>
          <a:p>
            <a:r>
              <a:rPr lang="en-US" altLang="en-US" dirty="0" smtClean="0"/>
              <a:t>The Sun’s Changing Position</a:t>
            </a:r>
          </a:p>
        </p:txBody>
      </p:sp>
      <p:sp>
        <p:nvSpPr>
          <p:cNvPr id="20483" name="Rectangle 3"/>
          <p:cNvSpPr>
            <a:spLocks noGrp="1" noChangeArrowheads="1"/>
          </p:cNvSpPr>
          <p:nvPr>
            <p:ph type="body" sz="half" idx="1"/>
          </p:nvPr>
        </p:nvSpPr>
        <p:spPr>
          <a:xfrm>
            <a:off x="609600" y="3835400"/>
            <a:ext cx="8077200" cy="2717800"/>
          </a:xfrm>
        </p:spPr>
        <p:txBody>
          <a:bodyPr/>
          <a:lstStyle/>
          <a:p>
            <a:pPr>
              <a:lnSpc>
                <a:spcPct val="90000"/>
              </a:lnSpc>
              <a:defRPr/>
            </a:pPr>
            <a:r>
              <a:rPr lang="en-US" altLang="en-US" dirty="0" smtClean="0">
                <a:latin typeface="+mj-lt"/>
              </a:rPr>
              <a:t>Because the Sun moves north and south of the celestial equator during the year, the Sun does </a:t>
            </a:r>
            <a:r>
              <a:rPr lang="en-US" altLang="en-US" i="1" dirty="0" smtClean="0">
                <a:latin typeface="+mj-lt"/>
              </a:rPr>
              <a:t>not </a:t>
            </a:r>
            <a:r>
              <a:rPr lang="en-US" altLang="en-US" dirty="0" smtClean="0">
                <a:latin typeface="+mj-lt"/>
              </a:rPr>
              <a:t>rise due east or set due west on most days.</a:t>
            </a:r>
          </a:p>
          <a:p>
            <a:pPr>
              <a:lnSpc>
                <a:spcPct val="90000"/>
              </a:lnSpc>
              <a:defRPr/>
            </a:pPr>
            <a:r>
              <a:rPr lang="en-US" altLang="en-US" dirty="0" smtClean="0">
                <a:latin typeface="+mj-lt"/>
              </a:rPr>
              <a:t>The shift of the Sun’s position is particularly obvious near the equinoxes, when the Sun’s position on the horizon shifts by almost its own diameter each day</a:t>
            </a:r>
          </a:p>
        </p:txBody>
      </p:sp>
      <p:pic>
        <p:nvPicPr>
          <p:cNvPr id="2355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8077200"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838200"/>
          </a:xfrm>
        </p:spPr>
        <p:txBody>
          <a:bodyPr/>
          <a:lstStyle/>
          <a:p>
            <a:r>
              <a:rPr lang="en-US" altLang="en-US" sz="3600" dirty="0" smtClean="0"/>
              <a:t>The Path of the Sun Changes with Latitude</a:t>
            </a:r>
          </a:p>
        </p:txBody>
      </p:sp>
      <p:sp>
        <p:nvSpPr>
          <p:cNvPr id="21507" name="Rectangle 3"/>
          <p:cNvSpPr>
            <a:spLocks noGrp="1" noChangeArrowheads="1"/>
          </p:cNvSpPr>
          <p:nvPr>
            <p:ph type="body" sz="half" idx="1"/>
          </p:nvPr>
        </p:nvSpPr>
        <p:spPr>
          <a:xfrm>
            <a:off x="304800" y="3733800"/>
            <a:ext cx="8458200" cy="2057400"/>
          </a:xfrm>
        </p:spPr>
        <p:txBody>
          <a:bodyPr/>
          <a:lstStyle/>
          <a:p>
            <a:pPr>
              <a:defRPr/>
            </a:pPr>
            <a:r>
              <a:rPr lang="en-US" altLang="en-US" dirty="0" smtClean="0">
                <a:latin typeface="+mj-lt"/>
              </a:rPr>
              <a:t>The motion of the Sun north and south in the sky over the course of the year causes the Sun to follow different paths through the sky each day as the Earth rotates.</a:t>
            </a:r>
          </a:p>
          <a:p>
            <a:pPr>
              <a:defRPr/>
            </a:pPr>
            <a:r>
              <a:rPr lang="en-US" altLang="en-US" dirty="0" smtClean="0">
                <a:latin typeface="+mj-lt"/>
              </a:rPr>
              <a:t>The path the Sun follows each day can be quite different at different latitudes</a:t>
            </a:r>
          </a:p>
        </p:txBody>
      </p:sp>
      <p:pic>
        <p:nvPicPr>
          <p:cNvPr id="24580" name="Picture 7" descr="At the North Pole of the Earth, the Sun traces out a circle in the sky, never setting.  On the Summer Solstice, the Sun is as high as it ever gets.  In the equatorial regions, the Summer and Winter Solstices still have the Sun high above the horiz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676400"/>
            <a:ext cx="6854825"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762000"/>
          </a:xfrm>
        </p:spPr>
        <p:txBody>
          <a:bodyPr/>
          <a:lstStyle/>
          <a:p>
            <a:pPr eaLnBrk="1" hangingPunct="1"/>
            <a:r>
              <a:rPr lang="en-US" altLang="en-US" smtClean="0"/>
              <a:t>The Moon</a:t>
            </a:r>
          </a:p>
        </p:txBody>
      </p:sp>
      <p:sp>
        <p:nvSpPr>
          <p:cNvPr id="25603" name="Rectangle 3"/>
          <p:cNvSpPr>
            <a:spLocks noGrp="1" noChangeArrowheads="1"/>
          </p:cNvSpPr>
          <p:nvPr>
            <p:ph type="body" idx="1"/>
          </p:nvPr>
        </p:nvSpPr>
        <p:spPr>
          <a:xfrm>
            <a:off x="152400" y="1371600"/>
            <a:ext cx="4038600" cy="4724400"/>
          </a:xfrm>
        </p:spPr>
        <p:txBody>
          <a:bodyPr/>
          <a:lstStyle/>
          <a:p>
            <a:pPr eaLnBrk="1" hangingPunct="1"/>
            <a:r>
              <a:rPr lang="en-US" altLang="en-US" smtClean="0"/>
              <a:t>Rises in the east and sets in the west</a:t>
            </a:r>
          </a:p>
          <a:p>
            <a:pPr eaLnBrk="1" hangingPunct="1"/>
            <a:r>
              <a:rPr lang="en-US" altLang="en-US" smtClean="0"/>
              <a:t>Like the planets and Sun, the Moon moves from west to east relative to the stars (roughly the width of the Moon in one hour)</a:t>
            </a:r>
          </a:p>
        </p:txBody>
      </p:sp>
      <p:pic>
        <p:nvPicPr>
          <p:cNvPr id="25604" name="Picture 4" descr="The Moon can appear in the sky during the da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3063" y="1600200"/>
            <a:ext cx="4960937" cy="419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Chapter 1 </a:t>
            </a:r>
            <a:r>
              <a:rPr lang="en-US" dirty="0" err="1" smtClean="0"/>
              <a:t>ReviewQuestions</a:t>
            </a:r>
            <a:endParaRPr lang="en-US" dirty="0"/>
          </a:p>
        </p:txBody>
      </p:sp>
      <p:sp>
        <p:nvSpPr>
          <p:cNvPr id="4" name="Content Placeholder 3"/>
          <p:cNvSpPr>
            <a:spLocks noGrp="1"/>
          </p:cNvSpPr>
          <p:nvPr>
            <p:ph sz="half" idx="1"/>
          </p:nvPr>
        </p:nvSpPr>
        <p:spPr/>
        <p:txBody>
          <a:bodyPr/>
          <a:lstStyle/>
          <a:p>
            <a:pPr marL="0" indent="0">
              <a:buNone/>
            </a:pPr>
            <a:r>
              <a:rPr lang="en-US" dirty="0"/>
              <a:t>4</a:t>
            </a:r>
            <a:r>
              <a:rPr lang="en-US" sz="2400" dirty="0"/>
              <a:t>. (1.1)  If you are standing at the Earth’s North Pole, which of the following will be directly overhead? </a:t>
            </a:r>
            <a:r>
              <a:rPr lang="en-US" sz="2400" dirty="0" smtClean="0"/>
              <a:t>Pg.18</a:t>
            </a:r>
            <a:endParaRPr lang="en-US" sz="2400" dirty="0"/>
          </a:p>
          <a:p>
            <a:pPr marL="0" indent="0">
              <a:buNone/>
            </a:pPr>
            <a:r>
              <a:rPr lang="en-US" sz="2400" dirty="0"/>
              <a:t>(a)The celestial equator</a:t>
            </a:r>
          </a:p>
          <a:p>
            <a:pPr marL="0" indent="0">
              <a:buNone/>
            </a:pPr>
            <a:r>
              <a:rPr lang="en-US" sz="2400" dirty="0"/>
              <a:t>(b)The ecliptic</a:t>
            </a:r>
          </a:p>
          <a:p>
            <a:pPr marL="0" indent="0">
              <a:buNone/>
            </a:pPr>
            <a:r>
              <a:rPr lang="en-US" sz="2400" dirty="0"/>
              <a:t>(c)The zodiac</a:t>
            </a:r>
          </a:p>
          <a:p>
            <a:pPr marL="0" indent="0">
              <a:buNone/>
            </a:pPr>
            <a:r>
              <a:rPr lang="en-US" sz="2400" dirty="0">
                <a:solidFill>
                  <a:srgbClr val="FF0000"/>
                </a:solidFill>
              </a:rPr>
              <a:t>(d)The north celestial pole</a:t>
            </a:r>
          </a:p>
          <a:p>
            <a:pPr marL="0" indent="0">
              <a:buNone/>
            </a:pPr>
            <a:r>
              <a:rPr lang="en-US" sz="2400" dirty="0"/>
              <a:t>(e)The Sun </a:t>
            </a:r>
          </a:p>
          <a:p>
            <a:endParaRPr lang="en-US" dirty="0"/>
          </a:p>
        </p:txBody>
      </p:sp>
      <p:sp>
        <p:nvSpPr>
          <p:cNvPr id="5" name="Content Placeholder 4"/>
          <p:cNvSpPr>
            <a:spLocks noGrp="1"/>
          </p:cNvSpPr>
          <p:nvPr>
            <p:ph sz="half" idx="2"/>
          </p:nvPr>
        </p:nvSpPr>
        <p:spPr/>
        <p:txBody>
          <a:bodyPr/>
          <a:lstStyle/>
          <a:p>
            <a:pPr marL="0" indent="0">
              <a:buNone/>
            </a:pPr>
            <a:r>
              <a:rPr lang="en-US" dirty="0" smtClean="0"/>
              <a:t>5. </a:t>
            </a:r>
            <a:r>
              <a:rPr lang="en-US" dirty="0"/>
              <a:t>(</a:t>
            </a:r>
            <a:r>
              <a:rPr lang="en-US" sz="2400" dirty="0"/>
              <a:t>1.1) If you observe Polaris to be 30° above the horizon, you are at a latitude of approximately </a:t>
            </a:r>
          </a:p>
          <a:p>
            <a:pPr marL="0" indent="0">
              <a:buNone/>
            </a:pPr>
            <a:r>
              <a:rPr lang="en-US" sz="2400" dirty="0"/>
              <a:t>(a) 6.5°</a:t>
            </a:r>
          </a:p>
          <a:p>
            <a:pPr marL="0" indent="0">
              <a:buNone/>
            </a:pPr>
            <a:r>
              <a:rPr lang="en-US" sz="2400" dirty="0">
                <a:solidFill>
                  <a:srgbClr val="FF0000"/>
                </a:solidFill>
              </a:rPr>
              <a:t>(b) 30°</a:t>
            </a:r>
          </a:p>
          <a:p>
            <a:pPr marL="0" indent="0">
              <a:buNone/>
            </a:pPr>
            <a:r>
              <a:rPr lang="en-US" sz="2400" dirty="0"/>
              <a:t>(c) 53.5°</a:t>
            </a:r>
          </a:p>
          <a:p>
            <a:pPr marL="0" indent="0">
              <a:buNone/>
            </a:pPr>
            <a:r>
              <a:rPr lang="en-US" sz="2400" dirty="0"/>
              <a:t>(d) 60°</a:t>
            </a:r>
          </a:p>
          <a:p>
            <a:pPr marL="0" indent="0">
              <a:buNone/>
            </a:pPr>
            <a:r>
              <a:rPr lang="en-US" sz="2400" dirty="0"/>
              <a:t>(e) 83.5°</a:t>
            </a:r>
          </a:p>
          <a:p>
            <a:endParaRPr lang="en-US" dirty="0"/>
          </a:p>
        </p:txBody>
      </p:sp>
    </p:spTree>
    <p:extLst>
      <p:ext uri="{BB962C8B-B14F-4D97-AF65-F5344CB8AC3E}">
        <p14:creationId xmlns:p14="http://schemas.microsoft.com/office/powerpoint/2010/main" val="86263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762000"/>
          </a:xfrm>
        </p:spPr>
        <p:txBody>
          <a:bodyPr/>
          <a:lstStyle/>
          <a:p>
            <a:pPr eaLnBrk="1" hangingPunct="1"/>
            <a:r>
              <a:rPr lang="en-US" altLang="en-US" smtClean="0"/>
              <a:t>The Phases of the Moon</a:t>
            </a:r>
          </a:p>
        </p:txBody>
      </p:sp>
      <p:sp>
        <p:nvSpPr>
          <p:cNvPr id="26627" name="Rectangle 3"/>
          <p:cNvSpPr>
            <a:spLocks noGrp="1" noChangeArrowheads="1"/>
          </p:cNvSpPr>
          <p:nvPr>
            <p:ph type="body" idx="1"/>
          </p:nvPr>
        </p:nvSpPr>
        <p:spPr>
          <a:xfrm>
            <a:off x="4495800" y="1143000"/>
            <a:ext cx="4343400" cy="5181600"/>
          </a:xfrm>
        </p:spPr>
        <p:txBody>
          <a:bodyPr/>
          <a:lstStyle/>
          <a:p>
            <a:pPr eaLnBrk="1" hangingPunct="1"/>
            <a:r>
              <a:rPr lang="en-US" altLang="en-US" smtClean="0"/>
              <a:t>During a period of about 30 days, the Moon goes through a complete set of </a:t>
            </a:r>
            <a:r>
              <a:rPr lang="en-US" altLang="en-US" b="1" i="1" smtClean="0"/>
              <a:t>phases:</a:t>
            </a:r>
            <a:r>
              <a:rPr lang="en-US" altLang="en-US" smtClean="0"/>
              <a:t> new, waxing crescent, first quarter, waxing gibbous, full, waning gibbous, third quarter, waning crescent</a:t>
            </a:r>
          </a:p>
        </p:txBody>
      </p:sp>
      <p:pic>
        <p:nvPicPr>
          <p:cNvPr id="1026" name="Picture 2" descr="The Moon appears as a different shape as it moves &#10;through its phases.&#10;"/>
          <p:cNvPicPr>
            <a:picLocks noChangeAspect="1" noChangeArrowheads="1"/>
          </p:cNvPicPr>
          <p:nvPr/>
        </p:nvPicPr>
        <p:blipFill>
          <a:blip r:embed="rId2" cstate="print"/>
          <a:srcRect/>
          <a:stretch>
            <a:fillRect/>
          </a:stretch>
        </p:blipFill>
        <p:spPr bwMode="auto">
          <a:xfrm>
            <a:off x="76200" y="1385093"/>
            <a:ext cx="4375522" cy="463470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762000"/>
          </a:xfrm>
        </p:spPr>
        <p:txBody>
          <a:bodyPr/>
          <a:lstStyle/>
          <a:p>
            <a:pPr eaLnBrk="1" hangingPunct="1"/>
            <a:r>
              <a:rPr lang="en-US" altLang="en-US" dirty="0" smtClean="0"/>
              <a:t>The Phase Cycle</a:t>
            </a:r>
          </a:p>
        </p:txBody>
      </p:sp>
      <p:sp>
        <p:nvSpPr>
          <p:cNvPr id="27651" name="Rectangle 3"/>
          <p:cNvSpPr>
            <a:spLocks noGrp="1" noChangeArrowheads="1"/>
          </p:cNvSpPr>
          <p:nvPr>
            <p:ph type="body" idx="1"/>
          </p:nvPr>
        </p:nvSpPr>
        <p:spPr>
          <a:xfrm>
            <a:off x="304800" y="4495800"/>
            <a:ext cx="8610600" cy="1752600"/>
          </a:xfrm>
        </p:spPr>
        <p:txBody>
          <a:bodyPr/>
          <a:lstStyle/>
          <a:p>
            <a:pPr lvl="1" eaLnBrk="1" hangingPunct="1">
              <a:lnSpc>
                <a:spcPct val="90000"/>
              </a:lnSpc>
            </a:pPr>
            <a:r>
              <a:rPr lang="en-US" altLang="en-US" smtClean="0"/>
              <a:t>The phase cycle is the origin of the month (derived from the word moon) as a time period</a:t>
            </a:r>
          </a:p>
          <a:p>
            <a:pPr lvl="1" eaLnBrk="1" hangingPunct="1">
              <a:lnSpc>
                <a:spcPct val="90000"/>
              </a:lnSpc>
            </a:pPr>
            <a:r>
              <a:rPr lang="en-US" altLang="en-US" smtClean="0"/>
              <a:t>The phases of the Moon are caused by the relative positions of the Sun, Earth, and Moon</a:t>
            </a:r>
          </a:p>
        </p:txBody>
      </p:sp>
      <p:pic>
        <p:nvPicPr>
          <p:cNvPr id="2050" name="Picture 2" descr="The Earth is at the center of the Earth-Moon system, with the &#10;Moon appearing in a particular phase depending on its location in its orbit.&#10;"/>
          <p:cNvPicPr>
            <a:picLocks noChangeAspect="1" noChangeArrowheads="1"/>
          </p:cNvPicPr>
          <p:nvPr/>
        </p:nvPicPr>
        <p:blipFill>
          <a:blip r:embed="rId2" cstate="print"/>
          <a:srcRect/>
          <a:stretch>
            <a:fillRect/>
          </a:stretch>
        </p:blipFill>
        <p:spPr bwMode="auto">
          <a:xfrm>
            <a:off x="2514600" y="1002074"/>
            <a:ext cx="4459287" cy="35429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838200"/>
          </a:xfrm>
        </p:spPr>
        <p:txBody>
          <a:bodyPr/>
          <a:lstStyle/>
          <a:p>
            <a:pPr eaLnBrk="1" hangingPunct="1"/>
            <a:r>
              <a:rPr lang="en-US" altLang="en-US" smtClean="0"/>
              <a:t>Lunar Rise and Set Times</a:t>
            </a:r>
          </a:p>
        </p:txBody>
      </p:sp>
      <p:sp>
        <p:nvSpPr>
          <p:cNvPr id="28675" name="Rectangle 3"/>
          <p:cNvSpPr>
            <a:spLocks noGrp="1" noChangeArrowheads="1"/>
          </p:cNvSpPr>
          <p:nvPr>
            <p:ph type="body" idx="1"/>
          </p:nvPr>
        </p:nvSpPr>
        <p:spPr>
          <a:xfrm>
            <a:off x="381000" y="1295400"/>
            <a:ext cx="3886200" cy="5334000"/>
          </a:xfrm>
        </p:spPr>
        <p:txBody>
          <a:bodyPr/>
          <a:lstStyle/>
          <a:p>
            <a:pPr eaLnBrk="1" hangingPunct="1"/>
            <a:r>
              <a:rPr lang="en-US" altLang="en-US" sz="2800" smtClean="0"/>
              <a:t>The Moon rises roughly 50 minutes later each day</a:t>
            </a:r>
          </a:p>
          <a:p>
            <a:pPr eaLnBrk="1" hangingPunct="1"/>
            <a:r>
              <a:rPr lang="en-US" altLang="en-US" sz="2800" smtClean="0"/>
              <a:t>The changing time of moonrise means that the Moon is visible at different times and places during the night or day depending on its phase.</a:t>
            </a:r>
          </a:p>
        </p:txBody>
      </p:sp>
      <p:pic>
        <p:nvPicPr>
          <p:cNvPr id="28676" name="Picture 4" descr="With practice, one can predict the rise and set times of the moon depending on its location in its orbit,"/>
          <p:cNvPicPr>
            <a:picLocks noChangeAspect="1" noChangeArrowheads="1"/>
          </p:cNvPicPr>
          <p:nvPr/>
        </p:nvPicPr>
        <p:blipFill>
          <a:blip r:embed="rId2" cstate="print">
            <a:extLst>
              <a:ext uri="{28A0092B-C50C-407E-A947-70E740481C1C}">
                <a14:useLocalDpi xmlns:a14="http://schemas.microsoft.com/office/drawing/2010/main" val="0"/>
              </a:ext>
            </a:extLst>
          </a:blip>
          <a:srcRect l="34073" t="28096" r="31087" b="27794"/>
          <a:stretch>
            <a:fillRect/>
          </a:stretch>
        </p:blipFill>
        <p:spPr bwMode="auto">
          <a:xfrm>
            <a:off x="4419600" y="1524000"/>
            <a:ext cx="4164246"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The Sidereal Month</a:t>
            </a:r>
          </a:p>
        </p:txBody>
      </p:sp>
      <p:pic>
        <p:nvPicPr>
          <p:cNvPr id="29699" name="Picture 3" descr="The Earth is in motion around the Sun while the Moon is in motion aroudn the Earth.  The Moon has to move a little further in its orbit every cycle for the New Moon phase to happen.  This length of time is called the synodic month.  A sidereal month is the time it takes the moon to orbit through 360 degr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023" y="1752600"/>
            <a:ext cx="8053953" cy="4701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eaLnBrk="1" hangingPunct="1"/>
            <a:r>
              <a:rPr lang="en-US" altLang="en-US" smtClean="0"/>
              <a:t>Eclipses</a:t>
            </a:r>
          </a:p>
        </p:txBody>
      </p:sp>
      <p:sp>
        <p:nvSpPr>
          <p:cNvPr id="30723" name="Rectangle 3"/>
          <p:cNvSpPr>
            <a:spLocks noGrp="1" noChangeArrowheads="1"/>
          </p:cNvSpPr>
          <p:nvPr>
            <p:ph type="body" idx="1"/>
          </p:nvPr>
        </p:nvSpPr>
        <p:spPr>
          <a:xfrm>
            <a:off x="685800" y="3581400"/>
            <a:ext cx="7772400" cy="2514600"/>
          </a:xfrm>
        </p:spPr>
        <p:txBody>
          <a:bodyPr/>
          <a:lstStyle/>
          <a:p>
            <a:pPr eaLnBrk="1" hangingPunct="1">
              <a:lnSpc>
                <a:spcPct val="90000"/>
              </a:lnSpc>
            </a:pPr>
            <a:r>
              <a:rPr lang="en-US" altLang="en-US" sz="2800" smtClean="0"/>
              <a:t>An </a:t>
            </a:r>
            <a:r>
              <a:rPr lang="en-US" altLang="en-US" sz="2800" b="1" i="1" smtClean="0"/>
              <a:t>eclipse</a:t>
            </a:r>
            <a:r>
              <a:rPr lang="en-US" altLang="en-US" sz="2800" smtClean="0"/>
              <a:t> occurs when the Sun, Earth, and Moon are directly in line with each other</a:t>
            </a:r>
          </a:p>
          <a:p>
            <a:pPr eaLnBrk="1" hangingPunct="1">
              <a:lnSpc>
                <a:spcPct val="90000"/>
              </a:lnSpc>
            </a:pPr>
            <a:r>
              <a:rPr lang="en-US" altLang="en-US" sz="2800" smtClean="0"/>
              <a:t>A </a:t>
            </a:r>
            <a:r>
              <a:rPr lang="en-US" altLang="en-US" sz="2800" b="1" i="1" smtClean="0"/>
              <a:t>solar eclipse</a:t>
            </a:r>
            <a:r>
              <a:rPr lang="en-US" altLang="en-US" sz="2800" smtClean="0"/>
              <a:t> occurs when the Moon passes between the Sun and Earth, with the Moon casting its shadow on the Earth causing a midday sky to become dark as night for a few minutes</a:t>
            </a:r>
          </a:p>
        </p:txBody>
      </p:sp>
      <p:pic>
        <p:nvPicPr>
          <p:cNvPr id="30724" name="Picture 7" descr="The Moon casts a shadow on the surface of the Earth during a solar eclipse.  From the ground, you will see the Sun blocked completely by the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275" y="1143000"/>
            <a:ext cx="7285038" cy="221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685800"/>
          </a:xfrm>
        </p:spPr>
        <p:txBody>
          <a:bodyPr/>
          <a:lstStyle/>
          <a:p>
            <a:pPr eaLnBrk="1" hangingPunct="1"/>
            <a:r>
              <a:rPr lang="en-US" altLang="en-US" smtClean="0"/>
              <a:t>Solar Eclipse from Space</a:t>
            </a:r>
          </a:p>
        </p:txBody>
      </p:sp>
      <p:pic>
        <p:nvPicPr>
          <p:cNvPr id="31747" name="Picture 3" descr="The Moon's casts a shadow on the surface of the Earth at during a solar eclipse.  From orbit, the moon's shadow looks like a large round spot on the surface of the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6823075" cy="525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457200"/>
            <a:ext cx="7772400" cy="685800"/>
          </a:xfrm>
        </p:spPr>
        <p:txBody>
          <a:bodyPr/>
          <a:lstStyle/>
          <a:p>
            <a:r>
              <a:rPr lang="en-US" altLang="en-US" smtClean="0"/>
              <a:t>Solar Eclipses</a:t>
            </a:r>
          </a:p>
        </p:txBody>
      </p:sp>
      <p:pic>
        <p:nvPicPr>
          <p:cNvPr id="32771" name="Picture 3" descr="As the Moon moves between the Earth and the Sun, it casts a shadow on the Earth.  As the Earth rotates, different parts of the surface move into the Moon's shadow."/>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7391400" cy="435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19600"/>
            <a:ext cx="2819400" cy="21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304800"/>
            <a:ext cx="7772400" cy="838200"/>
          </a:xfrm>
        </p:spPr>
        <p:txBody>
          <a:bodyPr/>
          <a:lstStyle/>
          <a:p>
            <a:r>
              <a:rPr lang="en-US" altLang="en-US" smtClean="0"/>
              <a:t>Stages of a Solar Eclipse</a:t>
            </a:r>
          </a:p>
        </p:txBody>
      </p:sp>
      <p:pic>
        <p:nvPicPr>
          <p:cNvPr id="33795" name="Picture 2" descr="The disk of the Moon slides over the disk of the Sun, eventually covering it.  Only the outer layers of the Sun's atmosphere are visible during totalit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382000" cy="467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838200"/>
          </a:xfrm>
        </p:spPr>
        <p:txBody>
          <a:bodyPr/>
          <a:lstStyle/>
          <a:p>
            <a:pPr eaLnBrk="1" hangingPunct="1"/>
            <a:r>
              <a:rPr lang="en-US" altLang="en-US" smtClean="0"/>
              <a:t>Lunar Eclipses</a:t>
            </a:r>
          </a:p>
        </p:txBody>
      </p:sp>
      <p:sp>
        <p:nvSpPr>
          <p:cNvPr id="34819" name="Rectangle 3"/>
          <p:cNvSpPr>
            <a:spLocks noGrp="1" noChangeArrowheads="1"/>
          </p:cNvSpPr>
          <p:nvPr>
            <p:ph type="body" idx="1"/>
          </p:nvPr>
        </p:nvSpPr>
        <p:spPr>
          <a:xfrm>
            <a:off x="381000" y="4572000"/>
            <a:ext cx="8534400" cy="1905000"/>
          </a:xfrm>
        </p:spPr>
        <p:txBody>
          <a:bodyPr/>
          <a:lstStyle/>
          <a:p>
            <a:pPr eaLnBrk="1" hangingPunct="1">
              <a:lnSpc>
                <a:spcPct val="90000"/>
              </a:lnSpc>
            </a:pPr>
            <a:r>
              <a:rPr lang="en-US" altLang="en-US" smtClean="0"/>
              <a:t>A </a:t>
            </a:r>
            <a:r>
              <a:rPr lang="en-US" altLang="en-US" b="1" i="1" smtClean="0"/>
              <a:t>lunar eclipse</a:t>
            </a:r>
            <a:r>
              <a:rPr lang="en-US" altLang="en-US" smtClean="0"/>
              <a:t> occurs when the Earth passes between the Sun and Moon, with the Earth casting its shadow on the Moon giving it a dull red color</a:t>
            </a:r>
          </a:p>
        </p:txBody>
      </p:sp>
      <p:pic>
        <p:nvPicPr>
          <p:cNvPr id="34820" name="Picture 6" descr="During a lunar eclipse, the Moon moves through Earth's shadow, and can turn a dark orange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600200"/>
            <a:ext cx="8428037" cy="249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228600"/>
            <a:ext cx="7772400" cy="635000"/>
          </a:xfrm>
        </p:spPr>
        <p:txBody>
          <a:bodyPr/>
          <a:lstStyle/>
          <a:p>
            <a:r>
              <a:rPr lang="en-US" altLang="en-US" smtClean="0"/>
              <a:t>Red Moon</a:t>
            </a:r>
          </a:p>
        </p:txBody>
      </p:sp>
      <p:sp>
        <p:nvSpPr>
          <p:cNvPr id="35843" name="Content Placeholder 2"/>
          <p:cNvSpPr>
            <a:spLocks noGrp="1"/>
          </p:cNvSpPr>
          <p:nvPr>
            <p:ph idx="1"/>
          </p:nvPr>
        </p:nvSpPr>
        <p:spPr>
          <a:xfrm>
            <a:off x="706438" y="3962400"/>
            <a:ext cx="7772400" cy="2438400"/>
          </a:xfrm>
        </p:spPr>
        <p:txBody>
          <a:bodyPr/>
          <a:lstStyle/>
          <a:p>
            <a:r>
              <a:rPr lang="en-US" altLang="en-US" sz="2800" smtClean="0"/>
              <a:t>The Earth’s atmosphere bends some sunlight into the shadow. </a:t>
            </a:r>
          </a:p>
          <a:p>
            <a:r>
              <a:rPr lang="en-US" altLang="en-US" sz="2800" smtClean="0"/>
              <a:t>The light reaching the Moon is red because interactions with particles in the air remove the blue light as it passes through our atmosphere.</a:t>
            </a:r>
          </a:p>
        </p:txBody>
      </p:sp>
      <p:pic>
        <p:nvPicPr>
          <p:cNvPr id="3584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t="6104" r="71727"/>
          <a:stretch>
            <a:fillRect/>
          </a:stretch>
        </p:blipFill>
        <p:spPr bwMode="auto">
          <a:xfrm>
            <a:off x="457200" y="1084263"/>
            <a:ext cx="2438400" cy="239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5" name="Picture 5" descr="The moon appears dark orange due to light refracted by the Earth's atmosphere reflecting from its surface.  The bluer wavelengths are absorbed or scattered by the atmosphere, leaving only a sunset r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990600"/>
            <a:ext cx="569595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t>Opening Chapter 1 Review Questions</a:t>
            </a:r>
            <a:endParaRPr lang="en-US" dirty="0"/>
          </a:p>
        </p:txBody>
      </p:sp>
      <p:sp>
        <p:nvSpPr>
          <p:cNvPr id="4" name="Content Placeholder 3"/>
          <p:cNvSpPr>
            <a:spLocks noGrp="1"/>
          </p:cNvSpPr>
          <p:nvPr>
            <p:ph sz="half" idx="1"/>
          </p:nvPr>
        </p:nvSpPr>
        <p:spPr>
          <a:xfrm>
            <a:off x="304800" y="914400"/>
            <a:ext cx="4419600" cy="5410200"/>
          </a:xfrm>
        </p:spPr>
        <p:txBody>
          <a:bodyPr/>
          <a:lstStyle/>
          <a:p>
            <a:pPr marL="0" indent="0">
              <a:buNone/>
            </a:pPr>
            <a:r>
              <a:rPr lang="en-US" sz="2200" dirty="0"/>
              <a:t>6</a:t>
            </a:r>
            <a:r>
              <a:rPr lang="en-US" sz="2200" dirty="0" smtClean="0"/>
              <a:t>. </a:t>
            </a:r>
            <a:r>
              <a:rPr lang="en-US" sz="1800" dirty="0"/>
              <a:t>For this question, choose as many answers as are correct</a:t>
            </a:r>
            <a:r>
              <a:rPr lang="en-US" sz="2200" dirty="0" smtClean="0"/>
              <a:t>.</a:t>
            </a:r>
          </a:p>
          <a:p>
            <a:pPr marL="0" indent="0">
              <a:buNone/>
            </a:pPr>
            <a:endParaRPr lang="en-US" sz="2200" dirty="0" smtClean="0"/>
          </a:p>
          <a:p>
            <a:pPr marL="0" indent="0">
              <a:buNone/>
            </a:pPr>
            <a:r>
              <a:rPr lang="en-US" sz="2200" dirty="0" smtClean="0"/>
              <a:t> </a:t>
            </a:r>
            <a:r>
              <a:rPr lang="en-US" sz="2200" dirty="0"/>
              <a:t>If the Earth reversed its direction of spin, </a:t>
            </a:r>
          </a:p>
          <a:p>
            <a:pPr marL="457200" indent="-457200">
              <a:buAutoNum type="alphaLcParenBoth"/>
            </a:pPr>
            <a:r>
              <a:rPr lang="en-US" sz="2200" dirty="0" smtClean="0">
                <a:solidFill>
                  <a:srgbClr val="FF0000"/>
                </a:solidFill>
              </a:rPr>
              <a:t>the </a:t>
            </a:r>
            <a:r>
              <a:rPr lang="en-US" sz="2200" dirty="0">
                <a:solidFill>
                  <a:srgbClr val="FF0000"/>
                </a:solidFill>
              </a:rPr>
              <a:t>Sun would </a:t>
            </a:r>
            <a:r>
              <a:rPr lang="en-US" sz="2200" dirty="0" smtClean="0">
                <a:solidFill>
                  <a:srgbClr val="FF0000"/>
                </a:solidFill>
              </a:rPr>
              <a:t>rise </a:t>
            </a:r>
            <a:r>
              <a:rPr lang="en-US" sz="2200" dirty="0">
                <a:solidFill>
                  <a:srgbClr val="FF0000"/>
                </a:solidFill>
              </a:rPr>
              <a:t>in the west and set in the east.</a:t>
            </a:r>
          </a:p>
          <a:p>
            <a:pPr marL="0" indent="0">
              <a:buNone/>
            </a:pPr>
            <a:r>
              <a:rPr lang="en-US" sz="2200" dirty="0"/>
              <a:t>(b  )the seasons would be reversed.</a:t>
            </a:r>
          </a:p>
          <a:p>
            <a:pPr marL="0" indent="0">
              <a:buNone/>
            </a:pPr>
            <a:r>
              <a:rPr lang="en-US" sz="2200" dirty="0">
                <a:solidFill>
                  <a:srgbClr val="FF0000"/>
                </a:solidFill>
              </a:rPr>
              <a:t>(c ) the stars would circle Polaris clockwise.</a:t>
            </a:r>
          </a:p>
          <a:p>
            <a:pPr marL="0" indent="0">
              <a:buNone/>
            </a:pPr>
            <a:r>
              <a:rPr lang="en-US" sz="2200" dirty="0">
                <a:solidFill>
                  <a:srgbClr val="FF0000"/>
                </a:solidFill>
              </a:rPr>
              <a:t>(d ) the Moon would rise in the west and set in the east.</a:t>
            </a:r>
          </a:p>
          <a:p>
            <a:pPr marL="0" indent="0">
              <a:buNone/>
            </a:pPr>
            <a:r>
              <a:rPr lang="en-US" sz="2200" dirty="0"/>
              <a:t>(e) the Moon would rise in the east and set in the west.</a:t>
            </a:r>
          </a:p>
          <a:p>
            <a:pPr marL="0" indent="0">
              <a:buNone/>
            </a:pPr>
            <a:endParaRPr lang="en-US" dirty="0"/>
          </a:p>
        </p:txBody>
      </p:sp>
      <p:sp>
        <p:nvSpPr>
          <p:cNvPr id="5" name="Content Placeholder 4"/>
          <p:cNvSpPr>
            <a:spLocks noGrp="1"/>
          </p:cNvSpPr>
          <p:nvPr>
            <p:ph sz="half" idx="2"/>
          </p:nvPr>
        </p:nvSpPr>
        <p:spPr>
          <a:xfrm>
            <a:off x="4953000" y="914400"/>
            <a:ext cx="3962400" cy="5410200"/>
          </a:xfrm>
        </p:spPr>
        <p:txBody>
          <a:bodyPr/>
          <a:lstStyle/>
          <a:p>
            <a:pPr marL="0" indent="0">
              <a:buNone/>
            </a:pPr>
            <a:r>
              <a:rPr lang="en-US" sz="2200" dirty="0" smtClean="0"/>
              <a:t>7. </a:t>
            </a:r>
            <a:r>
              <a:rPr lang="en-US" sz="2200" dirty="0"/>
              <a:t>(1.2) In the Northern Hemisphere, summertime is warmer than wintertime because </a:t>
            </a:r>
            <a:endParaRPr lang="en-US" sz="2200" dirty="0" smtClean="0"/>
          </a:p>
          <a:p>
            <a:pPr marL="0" indent="0">
              <a:buNone/>
            </a:pPr>
            <a:endParaRPr lang="en-US" sz="2200" dirty="0"/>
          </a:p>
          <a:p>
            <a:pPr marL="0" indent="0">
              <a:buNone/>
            </a:pPr>
            <a:r>
              <a:rPr lang="en-US" sz="2200" dirty="0"/>
              <a:t>(a)the Earth’s orbit is an ellipse.</a:t>
            </a:r>
          </a:p>
          <a:p>
            <a:pPr marL="0" indent="0">
              <a:buNone/>
            </a:pPr>
            <a:r>
              <a:rPr lang="en-US" sz="2200" dirty="0"/>
              <a:t>(b)the Sun is visible for more hours.</a:t>
            </a:r>
          </a:p>
          <a:p>
            <a:pPr marL="0" indent="0">
              <a:buNone/>
            </a:pPr>
            <a:r>
              <a:rPr lang="en-US" sz="2200" dirty="0"/>
              <a:t>(c)sunlight is more concentrated on the ground.</a:t>
            </a:r>
          </a:p>
          <a:p>
            <a:pPr marL="0" indent="0">
              <a:buNone/>
            </a:pPr>
            <a:r>
              <a:rPr lang="en-US" sz="2200" dirty="0">
                <a:solidFill>
                  <a:srgbClr val="FF0000"/>
                </a:solidFill>
              </a:rPr>
              <a:t>(d)both b and c.</a:t>
            </a:r>
          </a:p>
          <a:p>
            <a:pPr marL="0" indent="0">
              <a:buNone/>
            </a:pPr>
            <a:r>
              <a:rPr lang="en-US" sz="2200" dirty="0"/>
              <a:t>(e)All the answers are true. </a:t>
            </a:r>
          </a:p>
          <a:p>
            <a:pPr marL="0" indent="0">
              <a:buNone/>
            </a:pPr>
            <a:endParaRPr lang="en-US" sz="2200" dirty="0"/>
          </a:p>
        </p:txBody>
      </p:sp>
    </p:spTree>
    <p:extLst>
      <p:ext uri="{BB962C8B-B14F-4D97-AF65-F5344CB8AC3E}">
        <p14:creationId xmlns:p14="http://schemas.microsoft.com/office/powerpoint/2010/main" val="421141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r>
              <a:rPr lang="en-US" altLang="en-US" smtClean="0"/>
              <a:t>Rarity of Eclipses</a:t>
            </a:r>
          </a:p>
        </p:txBody>
      </p:sp>
      <p:sp>
        <p:nvSpPr>
          <p:cNvPr id="36867" name="Rectangle 3"/>
          <p:cNvSpPr>
            <a:spLocks noGrp="1" noChangeArrowheads="1"/>
          </p:cNvSpPr>
          <p:nvPr>
            <p:ph type="body" sz="half" idx="1"/>
          </p:nvPr>
        </p:nvSpPr>
        <p:spPr>
          <a:xfrm>
            <a:off x="228600" y="4495800"/>
            <a:ext cx="4267200" cy="2133600"/>
          </a:xfrm>
        </p:spPr>
        <p:txBody>
          <a:bodyPr/>
          <a:lstStyle/>
          <a:p>
            <a:r>
              <a:rPr lang="en-US" altLang="en-US" dirty="0" smtClean="0"/>
              <a:t>Because of the Moon’s tilt relative to the ecliptic, eclipses will not occur at every new and full Moon </a:t>
            </a:r>
          </a:p>
          <a:p>
            <a:endParaRPr lang="en-US" altLang="en-US" dirty="0" smtClean="0"/>
          </a:p>
        </p:txBody>
      </p:sp>
      <p:sp>
        <p:nvSpPr>
          <p:cNvPr id="36868" name="Rectangle 4"/>
          <p:cNvSpPr>
            <a:spLocks noGrp="1" noChangeArrowheads="1"/>
          </p:cNvSpPr>
          <p:nvPr>
            <p:ph type="body" sz="half" idx="2"/>
          </p:nvPr>
        </p:nvSpPr>
        <p:spPr>
          <a:xfrm>
            <a:off x="4648200" y="4495800"/>
            <a:ext cx="4267200" cy="2133600"/>
          </a:xfrm>
        </p:spPr>
        <p:txBody>
          <a:bodyPr/>
          <a:lstStyle/>
          <a:p>
            <a:pPr>
              <a:lnSpc>
                <a:spcPct val="90000"/>
              </a:lnSpc>
            </a:pPr>
            <a:r>
              <a:rPr lang="en-US" altLang="en-US" smtClean="0"/>
              <a:t>Twice a year the Moon’s orbit will pass through the Sun giving the possibility of an eclipse – these times are called </a:t>
            </a:r>
            <a:r>
              <a:rPr lang="en-US" altLang="en-US" b="1" i="1" smtClean="0"/>
              <a:t>eclipse seasons</a:t>
            </a:r>
          </a:p>
        </p:txBody>
      </p:sp>
      <p:pic>
        <p:nvPicPr>
          <p:cNvPr id="36869" name="Picture 1" descr="The Moon's orbit is tipped relative to the ecliptic, so eclipses are fairly rare. Most of the time, the shadow of the Moon and Earth miss each other."/>
          <p:cNvPicPr>
            <a:picLocks noChangeAspect="1"/>
          </p:cNvPicPr>
          <p:nvPr/>
        </p:nvPicPr>
        <p:blipFill>
          <a:blip r:embed="rId2" cstate="print">
            <a:extLst>
              <a:ext uri="{28A0092B-C50C-407E-A947-70E740481C1C}">
                <a14:useLocalDpi xmlns:a14="http://schemas.microsoft.com/office/drawing/2010/main" val="0"/>
              </a:ext>
            </a:extLst>
          </a:blip>
          <a:srcRect b="33501"/>
          <a:stretch>
            <a:fillRect/>
          </a:stretch>
        </p:blipFill>
        <p:spPr bwMode="auto">
          <a:xfrm>
            <a:off x="852488" y="990600"/>
            <a:ext cx="7620000" cy="334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685800"/>
          </a:xfrm>
        </p:spPr>
        <p:txBody>
          <a:bodyPr/>
          <a:lstStyle/>
          <a:p>
            <a:r>
              <a:rPr lang="en-US" altLang="en-US" smtClean="0"/>
              <a:t>Eclipse Seasons</a:t>
            </a:r>
          </a:p>
        </p:txBody>
      </p:sp>
      <p:sp>
        <p:nvSpPr>
          <p:cNvPr id="37891" name="Rectangle 3"/>
          <p:cNvSpPr>
            <a:spLocks noGrp="1" noChangeArrowheads="1"/>
          </p:cNvSpPr>
          <p:nvPr>
            <p:ph type="body" sz="half" idx="1"/>
          </p:nvPr>
        </p:nvSpPr>
        <p:spPr>
          <a:xfrm>
            <a:off x="228600" y="3962400"/>
            <a:ext cx="4267200" cy="2667000"/>
          </a:xfrm>
        </p:spPr>
        <p:txBody>
          <a:bodyPr/>
          <a:lstStyle/>
          <a:p>
            <a:pPr>
              <a:lnSpc>
                <a:spcPct val="90000"/>
              </a:lnSpc>
            </a:pPr>
            <a:r>
              <a:rPr lang="en-US" altLang="en-US" sz="2400" smtClean="0"/>
              <a:t>Since the Moon’s orbit tilts nearly in the same direction through the year, twice a year the Moon’s orbit will pass through the Sun giving the possibility of an eclipse – these times are called </a:t>
            </a:r>
            <a:r>
              <a:rPr lang="en-US" altLang="en-US" sz="2400" b="1" i="1" smtClean="0"/>
              <a:t>eclipse seasons</a:t>
            </a:r>
          </a:p>
        </p:txBody>
      </p:sp>
      <p:sp>
        <p:nvSpPr>
          <p:cNvPr id="37892" name="Rectangle 4"/>
          <p:cNvSpPr>
            <a:spLocks noGrp="1" noChangeArrowheads="1"/>
          </p:cNvSpPr>
          <p:nvPr>
            <p:ph type="body" sz="half" idx="2"/>
          </p:nvPr>
        </p:nvSpPr>
        <p:spPr>
          <a:xfrm>
            <a:off x="4648200" y="4038600"/>
            <a:ext cx="4267200" cy="1981200"/>
          </a:xfrm>
        </p:spPr>
        <p:txBody>
          <a:bodyPr/>
          <a:lstStyle/>
          <a:p>
            <a:pPr>
              <a:lnSpc>
                <a:spcPct val="90000"/>
              </a:lnSpc>
            </a:pPr>
            <a:r>
              <a:rPr lang="en-US" altLang="en-US" sz="2400" smtClean="0"/>
              <a:t>When a solar eclipse occurs at new Moon, conditions are right for a lunar eclipse to occur at the full Moon either before or after the solar eclipse</a:t>
            </a:r>
          </a:p>
        </p:txBody>
      </p:sp>
      <p:pic>
        <p:nvPicPr>
          <p:cNvPr id="37893" name="Picture 1" descr="The plane of the Moon's orbit around the Earth shifts slightly from year to year, changing the dates of the eclipse season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1211263"/>
            <a:ext cx="8383587"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762000"/>
          </a:xfrm>
        </p:spPr>
        <p:txBody>
          <a:bodyPr/>
          <a:lstStyle/>
          <a:p>
            <a:pPr eaLnBrk="1" hangingPunct="1"/>
            <a:r>
              <a:rPr lang="en-US" altLang="en-US" smtClean="0"/>
              <a:t>Eclipse Periods</a:t>
            </a:r>
          </a:p>
        </p:txBody>
      </p:sp>
      <p:sp>
        <p:nvSpPr>
          <p:cNvPr id="38915" name="Rectangle 3"/>
          <p:cNvSpPr>
            <a:spLocks noGrp="1" noChangeArrowheads="1"/>
          </p:cNvSpPr>
          <p:nvPr>
            <p:ph type="body" idx="1"/>
          </p:nvPr>
        </p:nvSpPr>
        <p:spPr>
          <a:xfrm>
            <a:off x="381000" y="3581400"/>
            <a:ext cx="8077200" cy="2514600"/>
          </a:xfrm>
        </p:spPr>
        <p:txBody>
          <a:bodyPr/>
          <a:lstStyle/>
          <a:p>
            <a:pPr eaLnBrk="1" hangingPunct="1">
              <a:lnSpc>
                <a:spcPct val="90000"/>
              </a:lnSpc>
            </a:pPr>
            <a:r>
              <a:rPr lang="en-US" altLang="en-US" dirty="0" smtClean="0"/>
              <a:t>Eclipses do not occur every 30 days since the Moon’s orbit is tipped relative to the Earth’s orbit</a:t>
            </a:r>
          </a:p>
          <a:p>
            <a:pPr eaLnBrk="1" hangingPunct="1">
              <a:lnSpc>
                <a:spcPct val="90000"/>
              </a:lnSpc>
            </a:pPr>
            <a:r>
              <a:rPr lang="en-US" altLang="en-US" dirty="0" smtClean="0"/>
              <a:t>The tipped orbit allows the shadow of the Earth (Moon) to miss the Moon (Earth)</a:t>
            </a:r>
          </a:p>
        </p:txBody>
      </p:sp>
      <p:pic>
        <p:nvPicPr>
          <p:cNvPr id="38916" name="Picture 4" descr="The Moon's orbit is tipped by 5 degrees from the plane of the Earth's orbit, so the moon spends most of the time either above or below the ecliptic.  Eclipses can only happen as the moon passes through the eclip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763000"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762000" y="609600"/>
            <a:ext cx="7696200" cy="685800"/>
          </a:xfrm>
        </p:spPr>
        <p:txBody>
          <a:bodyPr/>
          <a:lstStyle/>
          <a:p>
            <a:pPr eaLnBrk="1" hangingPunct="1"/>
            <a:r>
              <a:rPr lang="en-US" altLang="en-US" sz="3600" smtClean="0"/>
              <a:t>Recent and Upcoming Solar Eclipses</a:t>
            </a:r>
          </a:p>
        </p:txBody>
      </p:sp>
      <p:pic>
        <p:nvPicPr>
          <p:cNvPr id="39939" name="Picture 6" descr="Over the next 20 years, there will be many solar eclipses visible from locations on the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663" y="1371600"/>
            <a:ext cx="7077075" cy="383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t>Opening Chapter 1 Review Questions</a:t>
            </a:r>
            <a:endParaRPr lang="en-US" dirty="0"/>
          </a:p>
        </p:txBody>
      </p:sp>
      <p:sp>
        <p:nvSpPr>
          <p:cNvPr id="4" name="Content Placeholder 3"/>
          <p:cNvSpPr>
            <a:spLocks noGrp="1"/>
          </p:cNvSpPr>
          <p:nvPr>
            <p:ph sz="half" idx="1"/>
          </p:nvPr>
        </p:nvSpPr>
        <p:spPr>
          <a:xfrm>
            <a:off x="304800" y="1295400"/>
            <a:ext cx="4419600" cy="5410200"/>
          </a:xfrm>
        </p:spPr>
        <p:txBody>
          <a:bodyPr/>
          <a:lstStyle/>
          <a:p>
            <a:pPr marL="0" indent="0">
              <a:buNone/>
            </a:pPr>
            <a:r>
              <a:rPr lang="en-US" sz="2200" dirty="0" smtClean="0"/>
              <a:t>8</a:t>
            </a:r>
            <a:r>
              <a:rPr lang="en-US" sz="2200" dirty="0"/>
              <a:t>. In which of the following locations can the length of ­daylight range from zero to 24 hours? </a:t>
            </a:r>
          </a:p>
          <a:p>
            <a:pPr marL="0" indent="0">
              <a:buNone/>
            </a:pPr>
            <a:r>
              <a:rPr lang="en-US" sz="2200" dirty="0"/>
              <a:t>(a)Only on the equator</a:t>
            </a:r>
          </a:p>
          <a:p>
            <a:pPr marL="0" indent="0">
              <a:buNone/>
            </a:pPr>
            <a:r>
              <a:rPr lang="en-US" sz="2200" dirty="0"/>
              <a:t>(b)At latitudes closer than 23.5° to the equator</a:t>
            </a:r>
          </a:p>
          <a:p>
            <a:pPr marL="0" indent="0">
              <a:buNone/>
            </a:pPr>
            <a:r>
              <a:rPr lang="en-US" sz="2200" dirty="0"/>
              <a:t>(c)At latitudes between 23.5° and 66.5° north or south</a:t>
            </a:r>
          </a:p>
          <a:p>
            <a:pPr marL="0" indent="0">
              <a:buNone/>
            </a:pPr>
            <a:r>
              <a:rPr lang="en-US" sz="2200" dirty="0">
                <a:solidFill>
                  <a:srgbClr val="FF0000"/>
                </a:solidFill>
              </a:rPr>
              <a:t>(d)At latitudes greater than 66.5° north or south</a:t>
            </a:r>
          </a:p>
          <a:p>
            <a:pPr marL="0" indent="0">
              <a:buNone/>
            </a:pPr>
            <a:r>
              <a:rPr lang="en-US" sz="2200" dirty="0"/>
              <a:t>(e)Nowhere on Earth </a:t>
            </a:r>
          </a:p>
          <a:p>
            <a:pPr marL="0" indent="0">
              <a:buNone/>
            </a:pPr>
            <a:r>
              <a:rPr lang="en-US" dirty="0" smtClean="0"/>
              <a:t>#8 will NOT be on test or quiz</a:t>
            </a:r>
            <a:endParaRPr lang="en-US" dirty="0"/>
          </a:p>
        </p:txBody>
      </p:sp>
      <p:sp>
        <p:nvSpPr>
          <p:cNvPr id="5" name="Content Placeholder 4"/>
          <p:cNvSpPr>
            <a:spLocks noGrp="1"/>
          </p:cNvSpPr>
          <p:nvPr>
            <p:ph sz="half" idx="2"/>
          </p:nvPr>
        </p:nvSpPr>
        <p:spPr>
          <a:xfrm>
            <a:off x="5029200" y="1390073"/>
            <a:ext cx="3962400" cy="5410200"/>
          </a:xfrm>
        </p:spPr>
        <p:txBody>
          <a:bodyPr/>
          <a:lstStyle/>
          <a:p>
            <a:pPr marL="0" indent="0">
              <a:buNone/>
            </a:pPr>
            <a:r>
              <a:rPr lang="en-US" sz="2200" dirty="0"/>
              <a:t>9</a:t>
            </a:r>
            <a:r>
              <a:rPr lang="en-US" sz="2200" dirty="0" smtClean="0"/>
              <a:t>. </a:t>
            </a:r>
            <a:r>
              <a:rPr lang="en-US" sz="2200" dirty="0"/>
              <a:t>(1.3) If the Moon is waning gibbous in Chicago, then that night in Australia the Moon will be </a:t>
            </a:r>
          </a:p>
          <a:p>
            <a:pPr marL="0" indent="0">
              <a:buNone/>
            </a:pPr>
            <a:r>
              <a:rPr lang="en-US" sz="2200" dirty="0"/>
              <a:t>(a)waxing crescent.</a:t>
            </a:r>
          </a:p>
          <a:p>
            <a:pPr marL="0" indent="0">
              <a:buNone/>
            </a:pPr>
            <a:r>
              <a:rPr lang="en-US" sz="2200" dirty="0">
                <a:solidFill>
                  <a:srgbClr val="FF0000"/>
                </a:solidFill>
              </a:rPr>
              <a:t>(b)waning gibbous</a:t>
            </a:r>
          </a:p>
          <a:p>
            <a:pPr marL="0" indent="0">
              <a:buNone/>
            </a:pPr>
            <a:r>
              <a:rPr lang="en-US" sz="2200" dirty="0"/>
              <a:t>(c)waxing gibbous.</a:t>
            </a:r>
          </a:p>
          <a:p>
            <a:pPr marL="0" indent="0">
              <a:buNone/>
            </a:pPr>
            <a:r>
              <a:rPr lang="en-US" sz="2200" dirty="0"/>
              <a:t>(d)waning crescent. </a:t>
            </a:r>
          </a:p>
        </p:txBody>
      </p:sp>
    </p:spTree>
    <p:extLst>
      <p:ext uri="{BB962C8B-B14F-4D97-AF65-F5344CB8AC3E}">
        <p14:creationId xmlns:p14="http://schemas.microsoft.com/office/powerpoint/2010/main" val="2833856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t>Opening Chapter 1 Review Questions</a:t>
            </a:r>
            <a:endParaRPr lang="en-US" dirty="0"/>
          </a:p>
        </p:txBody>
      </p:sp>
      <p:sp>
        <p:nvSpPr>
          <p:cNvPr id="4" name="Content Placeholder 3"/>
          <p:cNvSpPr>
            <a:spLocks noGrp="1"/>
          </p:cNvSpPr>
          <p:nvPr>
            <p:ph sz="half" idx="1"/>
          </p:nvPr>
        </p:nvSpPr>
        <p:spPr>
          <a:xfrm>
            <a:off x="4548909" y="1143000"/>
            <a:ext cx="4419600" cy="3048000"/>
          </a:xfrm>
        </p:spPr>
        <p:txBody>
          <a:bodyPr/>
          <a:lstStyle/>
          <a:p>
            <a:pPr marL="0" indent="0">
              <a:buNone/>
            </a:pPr>
            <a:r>
              <a:rPr lang="en-US" sz="2200" dirty="0" smtClean="0"/>
              <a:t>11. </a:t>
            </a:r>
            <a:r>
              <a:rPr lang="en-US" sz="2200" dirty="0"/>
              <a:t>(1.3) You observe the Moon rising at 3 p.m., a few hours before sunset. Its phase is </a:t>
            </a:r>
            <a:r>
              <a:rPr lang="en-US" sz="2200" dirty="0" smtClean="0"/>
              <a:t>(page 28)</a:t>
            </a:r>
            <a:endParaRPr lang="en-US" sz="2200" dirty="0"/>
          </a:p>
          <a:p>
            <a:pPr marL="0" indent="0">
              <a:buNone/>
            </a:pPr>
            <a:r>
              <a:rPr lang="en-US" sz="2200" dirty="0"/>
              <a:t>(a) between new and first quarter.</a:t>
            </a:r>
          </a:p>
          <a:p>
            <a:pPr marL="0" indent="0">
              <a:buNone/>
            </a:pPr>
            <a:r>
              <a:rPr lang="en-US" sz="2200" dirty="0">
                <a:solidFill>
                  <a:srgbClr val="FF0000"/>
                </a:solidFill>
              </a:rPr>
              <a:t>(b )between first quarter and full.</a:t>
            </a:r>
          </a:p>
          <a:p>
            <a:pPr marL="0" indent="0">
              <a:buNone/>
            </a:pPr>
            <a:r>
              <a:rPr lang="en-US" sz="2200" dirty="0"/>
              <a:t>(c) between full and third quarter.</a:t>
            </a:r>
          </a:p>
          <a:p>
            <a:pPr marL="0" indent="0">
              <a:buNone/>
            </a:pPr>
            <a:r>
              <a:rPr lang="en-US" sz="2200" dirty="0"/>
              <a:t>(d) between third quarter and new. </a:t>
            </a:r>
          </a:p>
          <a:p>
            <a:pPr marL="0" indent="0">
              <a:buNone/>
            </a:pPr>
            <a:endParaRPr lang="en-US" dirty="0"/>
          </a:p>
        </p:txBody>
      </p:sp>
      <p:sp>
        <p:nvSpPr>
          <p:cNvPr id="5" name="Content Placeholder 4"/>
          <p:cNvSpPr>
            <a:spLocks noGrp="1"/>
          </p:cNvSpPr>
          <p:nvPr>
            <p:ph sz="half" idx="2"/>
          </p:nvPr>
        </p:nvSpPr>
        <p:spPr>
          <a:xfrm>
            <a:off x="304800" y="1219200"/>
            <a:ext cx="3962400" cy="3048000"/>
          </a:xfrm>
        </p:spPr>
        <p:txBody>
          <a:bodyPr/>
          <a:lstStyle/>
          <a:p>
            <a:pPr marL="0" indent="0">
              <a:buNone/>
            </a:pPr>
            <a:r>
              <a:rPr lang="en-US" sz="2200" dirty="0" smtClean="0"/>
              <a:t>10</a:t>
            </a:r>
            <a:r>
              <a:rPr lang="en-US" sz="2200" dirty="0"/>
              <a:t>. (1.3) You observe the Moon rising at 6 p.m., around sunset. Its phase is </a:t>
            </a:r>
            <a:r>
              <a:rPr lang="en-US" sz="2200" dirty="0" smtClean="0"/>
              <a:t>(pg.28)</a:t>
            </a:r>
            <a:endParaRPr lang="en-US" sz="2200" dirty="0"/>
          </a:p>
          <a:p>
            <a:pPr marL="0" indent="0">
              <a:buNone/>
            </a:pPr>
            <a:r>
              <a:rPr lang="en-US" sz="2200" dirty="0"/>
              <a:t>(a)  1st quarter</a:t>
            </a:r>
          </a:p>
          <a:p>
            <a:pPr marL="0" indent="0">
              <a:buNone/>
            </a:pPr>
            <a:r>
              <a:rPr lang="en-US" sz="2200" dirty="0"/>
              <a:t>(b) new</a:t>
            </a:r>
          </a:p>
          <a:p>
            <a:pPr marL="0" indent="0">
              <a:buNone/>
            </a:pPr>
            <a:r>
              <a:rPr lang="en-US" sz="2200" dirty="0">
                <a:solidFill>
                  <a:srgbClr val="FF0000"/>
                </a:solidFill>
              </a:rPr>
              <a:t>(c) full</a:t>
            </a:r>
          </a:p>
          <a:p>
            <a:pPr marL="0" indent="0">
              <a:buNone/>
            </a:pPr>
            <a:r>
              <a:rPr lang="en-US" sz="2200" dirty="0"/>
              <a:t>(d )3rd quarter </a:t>
            </a:r>
          </a:p>
        </p:txBody>
      </p:sp>
      <p:sp>
        <p:nvSpPr>
          <p:cNvPr id="3" name="TextBox 2"/>
          <p:cNvSpPr txBox="1"/>
          <p:nvPr/>
        </p:nvSpPr>
        <p:spPr>
          <a:xfrm>
            <a:off x="762000" y="4191000"/>
            <a:ext cx="7866246" cy="2308324"/>
          </a:xfrm>
          <a:prstGeom prst="rect">
            <a:avLst/>
          </a:prstGeom>
          <a:noFill/>
        </p:spPr>
        <p:txBody>
          <a:bodyPr wrap="square" rtlCol="0">
            <a:spAutoFit/>
          </a:bodyPr>
          <a:lstStyle/>
          <a:p>
            <a:r>
              <a:rPr lang="en-US" dirty="0" smtClean="0"/>
              <a:t>12. (1.3</a:t>
            </a:r>
            <a:r>
              <a:rPr lang="en-US" dirty="0"/>
              <a:t>) If you see a full moon at midnight, </a:t>
            </a:r>
            <a:endParaRPr lang="en-US" dirty="0" smtClean="0"/>
          </a:p>
          <a:p>
            <a:r>
              <a:rPr lang="en-US" dirty="0" smtClean="0"/>
              <a:t>about </a:t>
            </a:r>
            <a:r>
              <a:rPr lang="en-US" dirty="0"/>
              <a:t>how long will it be until there is a new moon? </a:t>
            </a:r>
          </a:p>
          <a:p>
            <a:r>
              <a:rPr lang="en-US" dirty="0"/>
              <a:t>(a) 12 hours</a:t>
            </a:r>
          </a:p>
          <a:p>
            <a:r>
              <a:rPr lang="en-US" dirty="0"/>
              <a:t>(b )3 days</a:t>
            </a:r>
          </a:p>
          <a:p>
            <a:r>
              <a:rPr lang="en-US" dirty="0">
                <a:solidFill>
                  <a:srgbClr val="FF0000"/>
                </a:solidFill>
              </a:rPr>
              <a:t>(c) 2 weeks</a:t>
            </a:r>
          </a:p>
          <a:p>
            <a:r>
              <a:rPr lang="en-US" dirty="0"/>
              <a:t>(d )6 months </a:t>
            </a:r>
          </a:p>
        </p:txBody>
      </p:sp>
    </p:spTree>
    <p:extLst>
      <p:ext uri="{BB962C8B-B14F-4D97-AF65-F5344CB8AC3E}">
        <p14:creationId xmlns:p14="http://schemas.microsoft.com/office/powerpoint/2010/main" val="34448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36" y="152400"/>
            <a:ext cx="8220364" cy="1143000"/>
          </a:xfrm>
        </p:spPr>
        <p:txBody>
          <a:bodyPr/>
          <a:lstStyle/>
          <a:p>
            <a:r>
              <a:rPr lang="en-US" dirty="0" smtClean="0"/>
              <a:t>Study for Vocabulary Quiz tomorrow</a:t>
            </a:r>
            <a:endParaRPr lang="en-US" dirty="0"/>
          </a:p>
        </p:txBody>
      </p:sp>
      <p:sp>
        <p:nvSpPr>
          <p:cNvPr id="3" name="Content Placeholder 2"/>
          <p:cNvSpPr>
            <a:spLocks noGrp="1"/>
          </p:cNvSpPr>
          <p:nvPr>
            <p:ph sz="half" idx="1"/>
          </p:nvPr>
        </p:nvSpPr>
        <p:spPr>
          <a:xfrm>
            <a:off x="678873" y="1752600"/>
            <a:ext cx="3810000" cy="4114800"/>
          </a:xfrm>
        </p:spPr>
        <p:txBody>
          <a:bodyPr/>
          <a:lstStyle/>
          <a:p>
            <a:r>
              <a:rPr lang="en-US" dirty="0" smtClean="0"/>
              <a:t>Star</a:t>
            </a:r>
          </a:p>
          <a:p>
            <a:r>
              <a:rPr lang="en-US" dirty="0" smtClean="0"/>
              <a:t>Satellite</a:t>
            </a:r>
          </a:p>
          <a:p>
            <a:r>
              <a:rPr lang="en-US" dirty="0" smtClean="0"/>
              <a:t>Solar system</a:t>
            </a:r>
          </a:p>
          <a:p>
            <a:r>
              <a:rPr lang="en-US" dirty="0" smtClean="0"/>
              <a:t>Milky way</a:t>
            </a:r>
          </a:p>
          <a:p>
            <a:r>
              <a:rPr lang="en-US" dirty="0" smtClean="0"/>
              <a:t>Universe</a:t>
            </a:r>
          </a:p>
          <a:p>
            <a:r>
              <a:rPr lang="en-US" dirty="0" smtClean="0"/>
              <a:t>Planet</a:t>
            </a:r>
          </a:p>
          <a:p>
            <a:r>
              <a:rPr lang="en-US" dirty="0" smtClean="0"/>
              <a:t>Galaxy </a:t>
            </a:r>
            <a:endParaRPr lang="en-US" dirty="0"/>
          </a:p>
        </p:txBody>
      </p:sp>
      <p:sp>
        <p:nvSpPr>
          <p:cNvPr id="4" name="Content Placeholder 3"/>
          <p:cNvSpPr>
            <a:spLocks noGrp="1"/>
          </p:cNvSpPr>
          <p:nvPr>
            <p:ph sz="half" idx="2"/>
          </p:nvPr>
        </p:nvSpPr>
        <p:spPr>
          <a:xfrm>
            <a:off x="4724400" y="1708727"/>
            <a:ext cx="4114800" cy="4114800"/>
          </a:xfrm>
        </p:spPr>
        <p:txBody>
          <a:bodyPr/>
          <a:lstStyle/>
          <a:p>
            <a:r>
              <a:rPr lang="en-US" dirty="0" smtClean="0"/>
              <a:t>Celestial Equator</a:t>
            </a:r>
          </a:p>
          <a:p>
            <a:r>
              <a:rPr lang="en-US" dirty="0" smtClean="0"/>
              <a:t>Celestial pole</a:t>
            </a:r>
          </a:p>
          <a:p>
            <a:r>
              <a:rPr lang="en-US" dirty="0" smtClean="0"/>
              <a:t>Celestial Sphere</a:t>
            </a:r>
          </a:p>
          <a:p>
            <a:r>
              <a:rPr lang="en-US" dirty="0" smtClean="0"/>
              <a:t>Precession</a:t>
            </a:r>
          </a:p>
          <a:p>
            <a:r>
              <a:rPr lang="en-US" dirty="0" smtClean="0"/>
              <a:t>Ecliptic</a:t>
            </a:r>
          </a:p>
          <a:p>
            <a:r>
              <a:rPr lang="en-US" dirty="0" smtClean="0"/>
              <a:t>Zodiac</a:t>
            </a:r>
          </a:p>
          <a:p>
            <a:r>
              <a:rPr lang="en-US" dirty="0" smtClean="0"/>
              <a:t>Solstice</a:t>
            </a:r>
          </a:p>
          <a:p>
            <a:r>
              <a:rPr lang="en-US" dirty="0" smtClean="0"/>
              <a:t>Equinox</a:t>
            </a:r>
            <a:endParaRPr lang="en-US" dirty="0"/>
          </a:p>
        </p:txBody>
      </p:sp>
    </p:spTree>
    <p:extLst>
      <p:ext uri="{BB962C8B-B14F-4D97-AF65-F5344CB8AC3E}">
        <p14:creationId xmlns:p14="http://schemas.microsoft.com/office/powerpoint/2010/main" val="33774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57600"/>
            <a:ext cx="7772400" cy="1362075"/>
          </a:xfrm>
        </p:spPr>
        <p:txBody>
          <a:bodyPr/>
          <a:lstStyle/>
          <a:p>
            <a:pPr algn="r"/>
            <a:r>
              <a:rPr lang="en-US" dirty="0" smtClean="0"/>
              <a:t>Work Session</a:t>
            </a:r>
            <a:endParaRPr lang="en-US" dirty="0"/>
          </a:p>
        </p:txBody>
      </p:sp>
      <p:sp>
        <p:nvSpPr>
          <p:cNvPr id="5" name="Text Placeholder 4"/>
          <p:cNvSpPr>
            <a:spLocks noGrp="1"/>
          </p:cNvSpPr>
          <p:nvPr>
            <p:ph type="body" idx="1"/>
          </p:nvPr>
        </p:nvSpPr>
        <p:spPr>
          <a:xfrm>
            <a:off x="685800" y="228600"/>
            <a:ext cx="7772400" cy="2262187"/>
          </a:xfrm>
        </p:spPr>
        <p:txBody>
          <a:bodyPr/>
          <a:lstStyle/>
          <a:p>
            <a:pPr algn="ctr"/>
            <a:r>
              <a:rPr lang="en-US" sz="3200" dirty="0" smtClean="0"/>
              <a:t>Chapter 1</a:t>
            </a:r>
            <a:r>
              <a:rPr lang="en-US" sz="3200" i="1" dirty="0" smtClean="0"/>
              <a:t>(</a:t>
            </a:r>
            <a:r>
              <a:rPr lang="en-US" sz="3200" i="1" dirty="0" err="1" smtClean="0"/>
              <a:t>cfu</a:t>
            </a:r>
            <a:r>
              <a:rPr lang="en-US" sz="3200" dirty="0" smtClean="0"/>
              <a:t>)</a:t>
            </a:r>
          </a:p>
          <a:p>
            <a:pPr algn="ctr"/>
            <a:r>
              <a:rPr lang="en-US" sz="3200" dirty="0" smtClean="0"/>
              <a:t> check for understanding study guide</a:t>
            </a:r>
          </a:p>
          <a:p>
            <a:pPr algn="ctr"/>
            <a:r>
              <a:rPr lang="en-US" sz="3200" dirty="0" smtClean="0"/>
              <a:t>Use your text or your notes to answer the questions 1-24 complete zip grade form</a:t>
            </a:r>
            <a:endParaRPr lang="en-US" sz="3200" dirty="0"/>
          </a:p>
        </p:txBody>
      </p:sp>
    </p:spTree>
    <p:extLst>
      <p:ext uri="{BB962C8B-B14F-4D97-AF65-F5344CB8AC3E}">
        <p14:creationId xmlns:p14="http://schemas.microsoft.com/office/powerpoint/2010/main" val="167112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62000" y="304800"/>
            <a:ext cx="7772400" cy="1143000"/>
          </a:xfrm>
        </p:spPr>
        <p:txBody>
          <a:bodyPr/>
          <a:lstStyle/>
          <a:p>
            <a:pPr eaLnBrk="1" hangingPunct="1"/>
            <a:r>
              <a:rPr lang="en-US" altLang="en-US" dirty="0" smtClean="0"/>
              <a:t>Chapter 1</a:t>
            </a:r>
          </a:p>
        </p:txBody>
      </p:sp>
      <p:sp>
        <p:nvSpPr>
          <p:cNvPr id="3076" name="Rectangle 3"/>
          <p:cNvSpPr>
            <a:spLocks noGrp="1" noChangeArrowheads="1"/>
          </p:cNvSpPr>
          <p:nvPr>
            <p:ph type="subTitle" idx="1"/>
          </p:nvPr>
        </p:nvSpPr>
        <p:spPr>
          <a:xfrm>
            <a:off x="2667000" y="1219200"/>
            <a:ext cx="3962400" cy="609600"/>
          </a:xfrm>
        </p:spPr>
        <p:txBody>
          <a:bodyPr/>
          <a:lstStyle/>
          <a:p>
            <a:pPr eaLnBrk="1" hangingPunct="1"/>
            <a:r>
              <a:rPr lang="en-US" altLang="en-US" smtClean="0"/>
              <a:t>Cycles of the Sky</a:t>
            </a:r>
          </a:p>
        </p:txBody>
      </p:sp>
      <p:pic>
        <p:nvPicPr>
          <p:cNvPr id="3074" name="Picture 4" descr="Stonehenge was an early calendar, keeping track of the cycles of the sk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175" y="1992313"/>
            <a:ext cx="3194050" cy="425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MGH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493776" cy="493776"/>
          </a:xfrm>
          <a:prstGeom prst="rect">
            <a:avLst/>
          </a:prstGeom>
        </p:spPr>
      </p:pic>
      <p:sp>
        <p:nvSpPr>
          <p:cNvPr id="8" name="Rectangle 5"/>
          <p:cNvSpPr>
            <a:spLocks noChangeArrowheads="1"/>
          </p:cNvSpPr>
          <p:nvPr/>
        </p:nvSpPr>
        <p:spPr bwMode="auto">
          <a:xfrm>
            <a:off x="0" y="6477000"/>
            <a:ext cx="9144000" cy="215900"/>
          </a:xfrm>
          <a:prstGeom prst="rect">
            <a:avLst/>
          </a:prstGeom>
          <a:noFill/>
          <a:ln w="9525">
            <a:noFill/>
            <a:miter lim="800000"/>
            <a:headEnd/>
            <a:tailEnd/>
          </a:ln>
        </p:spPr>
        <p:txBody>
          <a:bodyPr>
            <a:spAutoFit/>
          </a:bodyPr>
          <a:lstStyle/>
          <a:p>
            <a:pPr algn="ctr"/>
            <a:r>
              <a:rPr lang="en-US" sz="800" dirty="0">
                <a:ea typeface="ヒラギノ角ゴ Pro W3"/>
                <a:cs typeface="ヒラギノ角ゴ Pro W3"/>
              </a:rPr>
              <a:t>Copyright © McGraw-Hill Education. Permission required for reproduction or display.</a:t>
            </a:r>
            <a:endParaRPr lang="en-US" altLang="en-US" sz="800" dirty="0">
              <a:ea typeface="ヒラギノ角ゴ Pro W3"/>
              <a:cs typeface="ヒラギノ角ゴ Pro W3"/>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 - &amp;quot;Chapter 1&amp;quot;&quot;/&gt;&lt;property id=&quot;20307&quot; value=&quot;256&quot;/&gt;&lt;/object&gt;&lt;object type=&quot;3&quot; unique_id=&quot;10006&quot;&gt;&lt;property id=&quot;20148&quot; value=&quot;5&quot;/&gt;&lt;property id=&quot;20300&quot; value=&quot;Slide 2 - &amp;quot;The Celestial Sphere&amp;quot;&quot;/&gt;&lt;property id=&quot;20307&quot; value=&quot;261&quot;/&gt;&lt;/object&gt;&lt;object type=&quot;3&quot; unique_id=&quot;10007&quot;&gt;&lt;property id=&quot;20148&quot; value=&quot;5&quot;/&gt;&lt;property id=&quot;20300&quot; value=&quot;Slide 3 - &amp;quot;Models and Science&amp;quot;&quot;/&gt;&lt;property id=&quot;20307&quot; value=&quot;262&quot;/&gt;&lt;/object&gt;&lt;object type=&quot;3&quot; unique_id=&quot;10008&quot;&gt;&lt;property id=&quot;20148&quot; value=&quot;5&quot;/&gt;&lt;property id=&quot;20300&quot; value=&quot;Slide 4 - &amp;quot;Constellations&amp;quot;&quot;/&gt;&lt;property id=&quot;20307&quot; value=&quot;263&quot;/&gt;&lt;/object&gt;&lt;object type=&quot;3&quot; unique_id=&quot;10009&quot;&gt;&lt;property id=&quot;20148&quot; value=&quot;5&quot;/&gt;&lt;property id=&quot;20300&quot; value=&quot;Slide 5 - &amp;quot;Appearance of Constellations over Time&amp;quot;&quot;/&gt;&lt;property id=&quot;20307&quot; value=&quot;264&quot;/&gt;&lt;/object&gt;&lt;object type=&quot;3&quot; unique_id=&quot;10010&quot;&gt;&lt;property id=&quot;20148&quot; value=&quot;5&quot;/&gt;&lt;property id=&quot;20300&quot; value=&quot;Slide 6 - &amp;quot;Daily vs. Annual Motion&amp;quot;&quot;/&gt;&lt;property id=&quot;20307&quot; value=&quot;265&quot;/&gt;&lt;/object&gt;&lt;object type=&quot;3&quot; unique_id=&quot;10011&quot;&gt;&lt;property id=&quot;20148&quot; value=&quot;5&quot;/&gt;&lt;property id=&quot;20300&quot; value=&quot;Slide 7 - &amp;quot;Daily Motion&amp;quot;&quot;/&gt;&lt;property id=&quot;20307&quot; value=&quot;266&quot;/&gt;&lt;/object&gt;&lt;object type=&quot;3&quot; unique_id=&quot;10012&quot;&gt;&lt;property id=&quot;20148&quot; value=&quot;5&quot;/&gt;&lt;property id=&quot;20300&quot; value=&quot;Slide 8 - &amp;quot;Motion of Constellations&amp;quot;&quot;/&gt;&lt;property id=&quot;20307&quot; value=&quot;267&quot;/&gt;&lt;/object&gt;&lt;object type=&quot;3&quot; unique_id=&quot;10013&quot;&gt;&lt;property id=&quot;20148&quot; value=&quot;5&quot;/&gt;&lt;property id=&quot;20300&quot; value=&quot;Slide 9 - &amp;quot;Annual Motion&amp;quot;&quot;/&gt;&lt;property id=&quot;20307&quot; value=&quot;268&quot;/&gt;&lt;/object&gt;&lt;object type=&quot;3&quot; unique_id=&quot;10014&quot;&gt;&lt;property id=&quot;20148&quot; value=&quot;5&quot;/&gt;&lt;property id=&quot;20300&quot; value=&quot;Slide 10 - &amp;quot;The Ecliptic&amp;quot;&quot;/&gt;&lt;property id=&quot;20307&quot; value=&quot;269&quot;/&gt;&lt;/object&gt;&lt;object type=&quot;3&quot; unique_id=&quot;10015&quot;&gt;&lt;property id=&quot;20148&quot; value=&quot;5&quot;/&gt;&lt;property id=&quot;20300&quot; value=&quot;Slide 12 - &amp;quot;What Causes Seasons?&amp;quot;&quot;/&gt;&lt;property id=&quot;20307&quot; value=&quot;270&quot;/&gt;&lt;/object&gt;&lt;object type=&quot;3&quot; unique_id=&quot;10016&quot;&gt;&lt;property id=&quot;20148&quot; value=&quot;5&quot;/&gt;&lt;property id=&quot;20300&quot; value=&quot;Slide 13 - &amp;quot;Axial Tilt Causes Seasons&amp;quot;&quot;/&gt;&lt;property id=&quot;20307&quot; value=&quot;271&quot;/&gt;&lt;/object&gt;&lt;object type=&quot;3&quot; unique_id=&quot;10017&quot;&gt;&lt;property id=&quot;20148&quot; value=&quot;5&quot;/&gt;&lt;property id=&quot;20300&quot; value=&quot;Slide 14 - &amp;quot;The Seasons&amp;quot;&quot;/&gt;&lt;property id=&quot;20307&quot; value=&quot;276&quot;/&gt;&lt;/object&gt;&lt;object type=&quot;3&quot; unique_id=&quot;10018&quot;&gt;&lt;property id=&quot;20148&quot; value=&quot;5&quot;/&gt;&lt;property id=&quot;20300&quot; value=&quot;Slide 15 - &amp;quot;Seasons and The Ecliptic&amp;quot;&quot;/&gt;&lt;property id=&quot;20307&quot; value=&quot;272&quot;/&gt;&lt;/object&gt;&lt;object type=&quot;3&quot; unique_id=&quot;10019&quot;&gt;&lt;property id=&quot;20148&quot; value=&quot;5&quot;/&gt;&lt;property id=&quot;20300&quot; value=&quot;Slide 16 - &amp;quot;The Ecliptic’s Tilt&amp;quot;&quot;/&gt;&lt;property id=&quot;20307&quot; value=&quot;273&quot;/&gt;&lt;/object&gt;&lt;object type=&quot;3&quot; unique_id=&quot;10020&quot;&gt;&lt;property id=&quot;20148&quot; value=&quot;5&quot;/&gt;&lt;property id=&quot;20300&quot; value=&quot;Slide 17 - &amp;quot;Solstices and Equinoxes&amp;quot;&quot;/&gt;&lt;property id=&quot;20307&quot; value=&quot;274&quot;/&gt;&lt;/object&gt;&lt;object type=&quot;3&quot; unique_id=&quot;10021&quot;&gt;&lt;property id=&quot;20148&quot; value=&quot;5&quot;/&gt;&lt;property id=&quot;20300&quot; value=&quot;Slide 18 - &amp;quot;Sunset Directions Through the Seasons&amp;quot;&quot;/&gt;&lt;property id=&quot;20307&quot; value=&quot;275&quot;/&gt;&lt;/object&gt;&lt;object type=&quot;3&quot; unique_id=&quot;10022&quot;&gt;&lt;property id=&quot;20148&quot; value=&quot;5&quot;/&gt;&lt;property id=&quot;20300&quot; value=&quot;Slide 21 - &amp;quot;The Moon&amp;quot;&quot;/&gt;&lt;property id=&quot;20307&quot; value=&quot;280&quot;/&gt;&lt;/object&gt;&lt;object type=&quot;3&quot; unique_id=&quot;10023&quot;&gt;&lt;property id=&quot;20148&quot; value=&quot;5&quot;/&gt;&lt;property id=&quot;20300&quot; value=&quot;Slide 22 - &amp;quot;The Phases of the Moon&amp;quot;&quot;/&gt;&lt;property id=&quot;20307&quot; value=&quot;281&quot;/&gt;&lt;/object&gt;&lt;object type=&quot;3&quot; unique_id=&quot;10024&quot;&gt;&lt;property id=&quot;20148&quot; value=&quot;5&quot;/&gt;&lt;property id=&quot;20300&quot; value=&quot;Slide 23 - &amp;quot;The Phase Cycle&amp;quot;&quot;/&gt;&lt;property id=&quot;20307&quot; value=&quot;282&quot;/&gt;&lt;/object&gt;&lt;object type=&quot;3&quot; unique_id=&quot;10025&quot;&gt;&lt;property id=&quot;20148&quot; value=&quot;5&quot;/&gt;&lt;property id=&quot;20300&quot; value=&quot;Slide 24 - &amp;quot;Lunar Rise and Set Times&amp;quot;&quot;/&gt;&lt;property id=&quot;20307&quot; value=&quot;283&quot;/&gt;&lt;/object&gt;&lt;object type=&quot;3&quot; unique_id=&quot;10026&quot;&gt;&lt;property id=&quot;20148&quot; value=&quot;5&quot;/&gt;&lt;property id=&quot;20300&quot; value=&quot;Slide 26 - &amp;quot;Eclipses&amp;quot;&quot;/&gt;&lt;property id=&quot;20307&quot; value=&quot;284&quot;/&gt;&lt;/object&gt;&lt;object type=&quot;3&quot; unique_id=&quot;10027&quot;&gt;&lt;property id=&quot;20148&quot; value=&quot;5&quot;/&gt;&lt;property id=&quot;20300&quot; value=&quot;Slide 27 - &amp;quot;Solar Eclipse from Space&amp;quot;&quot;/&gt;&lt;property id=&quot;20307&quot; value=&quot;285&quot;/&gt;&lt;/object&gt;&lt;object type=&quot;3&quot; unique_id=&quot;10028&quot;&gt;&lt;property id=&quot;20148&quot; value=&quot;5&quot;/&gt;&lt;property id=&quot;20300&quot; value=&quot;Slide 30 - &amp;quot;Lunar Eclipses&amp;quot;&quot;/&gt;&lt;property id=&quot;20307&quot; value=&quot;286&quot;/&gt;&lt;/object&gt;&lt;object type=&quot;3&quot; unique_id=&quot;10029&quot;&gt;&lt;property id=&quot;20148&quot; value=&quot;5&quot;/&gt;&lt;property id=&quot;20300&quot; value=&quot;Slide 32 - &amp;quot;Rarity of Eclipses&amp;quot;&quot;/&gt;&lt;property id=&quot;20307&quot; value=&quot;289&quot;/&gt;&lt;/object&gt;&lt;object type=&quot;3&quot; unique_id=&quot;10030&quot;&gt;&lt;property id=&quot;20148&quot; value=&quot;5&quot;/&gt;&lt;property id=&quot;20300&quot; value=&quot;Slide 33 - &amp;quot;Eclipse Seasons&amp;quot;&quot;/&gt;&lt;property id=&quot;20307&quot; value=&quot;290&quot;/&gt;&lt;/object&gt;&lt;object type=&quot;3&quot; unique_id=&quot;10031&quot;&gt;&lt;property id=&quot;20148&quot; value=&quot;5&quot;/&gt;&lt;property id=&quot;20300&quot; value=&quot;Slide 34 - &amp;quot;Eclipse Periods&amp;quot;&quot;/&gt;&lt;property id=&quot;20307&quot; value=&quot;287&quot;/&gt;&lt;/object&gt;&lt;object type=&quot;3&quot; unique_id=&quot;10032&quot;&gt;&lt;property id=&quot;20148&quot; value=&quot;5&quot;/&gt;&lt;property id=&quot;20300&quot; value=&quot;Slide 35 - &amp;quot;Recent and Upcoming Solar Eclipses&amp;quot;&quot;/&gt;&lt;property id=&quot;20307&quot; value=&quot;288&quot;/&gt;&lt;/object&gt;&lt;object type=&quot;3&quot; unique_id=&quot;10033&quot;&gt;&lt;property id=&quot;20148&quot; value=&quot;5&quot;/&gt;&lt;property id=&quot;20300&quot; value=&quot;Slide 11 - &amp;quot;The Zodiac&amp;quot;&quot;/&gt;&lt;property id=&quot;20307&quot; value=&quot;291&quot;/&gt;&lt;/object&gt;&lt;object type=&quot;3&quot; unique_id=&quot;10034&quot;&gt;&lt;property id=&quot;20148&quot; value=&quot;5&quot;/&gt;&lt;property id=&quot;20300&quot; value=&quot;Slide 19 - &amp;quot;The Sun’s Changing Position&amp;quot;&quot;/&gt;&lt;property id=&quot;20307&quot; value=&quot;293&quot;/&gt;&lt;/object&gt;&lt;object type=&quot;3&quot; unique_id=&quot;10035&quot;&gt;&lt;property id=&quot;20148&quot; value=&quot;5&quot;/&gt;&lt;property id=&quot;20300&quot; value=&quot;Slide 20 - &amp;quot;The Path of the Sun Changes with Latitude&amp;quot;&quot;/&gt;&lt;property id=&quot;20307&quot; value=&quot;292&quot;/&gt;&lt;/object&gt;&lt;object type=&quot;3&quot; unique_id=&quot;10036&quot;&gt;&lt;property id=&quot;20148&quot; value=&quot;5&quot;/&gt;&lt;property id=&quot;20300&quot; value=&quot;Slide 25 - &amp;quot;The Sidereal Month&amp;quot;&quot;/&gt;&lt;property id=&quot;20307&quot; value=&quot;294&quot;/&gt;&lt;/object&gt;&lt;object type=&quot;3&quot; unique_id=&quot;10037&quot;&gt;&lt;property id=&quot;20148&quot; value=&quot;5&quot;/&gt;&lt;property id=&quot;20300&quot; value=&quot;Slide 28 - &amp;quot;Solar Eclipses&amp;quot;&quot;/&gt;&lt;property id=&quot;20307&quot; value=&quot;296&quot;/&gt;&lt;/object&gt;&lt;object type=&quot;3&quot; unique_id=&quot;10038&quot;&gt;&lt;property id=&quot;20148&quot; value=&quot;5&quot;/&gt;&lt;property id=&quot;20300&quot; value=&quot;Slide 29 - &amp;quot;Stages of a Solar Eclipse&amp;quot;&quot;/&gt;&lt;property id=&quot;20307&quot; value=&quot;297&quot;/&gt;&lt;/object&gt;&lt;object type=&quot;3&quot; unique_id=&quot;10039&quot;&gt;&lt;property id=&quot;20148&quot; value=&quot;5&quot;/&gt;&lt;property id=&quot;20300&quot; value=&quot;Slide 31 - &amp;quot;Red Moon&amp;quot;&quot;/&gt;&lt;property id=&quot;20307&quot; value=&quot;295&quot;/&gt;&lt;/object&gt;&lt;/object&gt;&lt;/object&gt;&lt;/database&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1933</Words>
  <Application>Microsoft Office PowerPoint</Application>
  <PresentationFormat>On-screen Show (4:3)</PresentationFormat>
  <Paragraphs>191</Paragraphs>
  <Slides>43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Times New Roman</vt:lpstr>
      <vt:lpstr>ヒラギノ角ゴ Pro W3</vt:lpstr>
      <vt:lpstr>Default Design</vt:lpstr>
      <vt:lpstr>Warm Up</vt:lpstr>
      <vt:lpstr>Opening Chapter 1 Review Questions</vt:lpstr>
      <vt:lpstr>Opening Chapter 1 ReviewQuestions</vt:lpstr>
      <vt:lpstr>Opening Chapter 1 Review Questions</vt:lpstr>
      <vt:lpstr>Opening Chapter 1 Review Questions</vt:lpstr>
      <vt:lpstr>Opening Chapter 1 Review Questions</vt:lpstr>
      <vt:lpstr>Study for Vocabulary Quiz tomorrow</vt:lpstr>
      <vt:lpstr>Work Session</vt:lpstr>
      <vt:lpstr>Chapter 1</vt:lpstr>
      <vt:lpstr>The Celestial Sphere</vt:lpstr>
      <vt:lpstr>Models and Science</vt:lpstr>
      <vt:lpstr>Constellations</vt:lpstr>
      <vt:lpstr>Appearance of Constellations over Time</vt:lpstr>
      <vt:lpstr>Daily vs. Annual Motion</vt:lpstr>
      <vt:lpstr>Daily Motion</vt:lpstr>
      <vt:lpstr>Motion of Constellations</vt:lpstr>
      <vt:lpstr>Annual Motion</vt:lpstr>
      <vt:lpstr>The Ecliptic</vt:lpstr>
      <vt:lpstr>The Zodiac</vt:lpstr>
      <vt:lpstr>What Causes Seasons?</vt:lpstr>
      <vt:lpstr>Axial Tilt Causes Seasons</vt:lpstr>
      <vt:lpstr>The Seasons</vt:lpstr>
      <vt:lpstr>Seasons and The Ecliptic</vt:lpstr>
      <vt:lpstr>The Ecliptic’s Tilt</vt:lpstr>
      <vt:lpstr>Solstices and Equinoxes</vt:lpstr>
      <vt:lpstr>Sunset Directions Through the Seasons</vt:lpstr>
      <vt:lpstr>The Sun’s Changing Position</vt:lpstr>
      <vt:lpstr>The Path of the Sun Changes with Latitude</vt:lpstr>
      <vt:lpstr>The Moon</vt:lpstr>
      <vt:lpstr>The Phases of the Moon</vt:lpstr>
      <vt:lpstr>The Phase Cycle</vt:lpstr>
      <vt:lpstr>Lunar Rise and Set Times</vt:lpstr>
      <vt:lpstr>The Sidereal Month</vt:lpstr>
      <vt:lpstr>Eclipses</vt:lpstr>
      <vt:lpstr>Solar Eclipse from Space</vt:lpstr>
      <vt:lpstr>Solar Eclipses</vt:lpstr>
      <vt:lpstr>Stages of a Solar Eclipse</vt:lpstr>
      <vt:lpstr>Lunar Eclipses</vt:lpstr>
      <vt:lpstr>Red Moon</vt:lpstr>
      <vt:lpstr>Rarity of Eclipses</vt:lpstr>
      <vt:lpstr>Eclipse Seasons</vt:lpstr>
      <vt:lpstr>Eclipse Periods</vt:lpstr>
      <vt:lpstr>Recent and Upcoming Solar Eclipses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Patrick</dc:creator>
  <cp:lastModifiedBy>Starlett Thomas</cp:lastModifiedBy>
  <cp:revision>120</cp:revision>
  <dcterms:created xsi:type="dcterms:W3CDTF">2007-06-03T20:34:37Z</dcterms:created>
  <dcterms:modified xsi:type="dcterms:W3CDTF">2019-01-16T16:04:20Z</dcterms:modified>
</cp:coreProperties>
</file>