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26" r:id="rId2"/>
    <p:sldId id="256" r:id="rId3"/>
    <p:sldId id="289" r:id="rId4"/>
    <p:sldId id="290" r:id="rId5"/>
    <p:sldId id="291" r:id="rId6"/>
    <p:sldId id="292" r:id="rId7"/>
    <p:sldId id="295" r:id="rId8"/>
    <p:sldId id="296" r:id="rId9"/>
    <p:sldId id="324" r:id="rId10"/>
    <p:sldId id="297" r:id="rId11"/>
    <p:sldId id="293" r:id="rId12"/>
    <p:sldId id="294" r:id="rId13"/>
    <p:sldId id="286" r:id="rId14"/>
    <p:sldId id="287" r:id="rId15"/>
    <p:sldId id="288" r:id="rId16"/>
    <p:sldId id="298" r:id="rId17"/>
    <p:sldId id="299" r:id="rId18"/>
    <p:sldId id="300" r:id="rId19"/>
    <p:sldId id="301" r:id="rId20"/>
    <p:sldId id="302" r:id="rId21"/>
    <p:sldId id="303" r:id="rId22"/>
    <p:sldId id="304" r:id="rId23"/>
    <p:sldId id="305" r:id="rId24"/>
    <p:sldId id="306" r:id="rId25"/>
    <p:sldId id="307" r:id="rId26"/>
    <p:sldId id="308" r:id="rId27"/>
    <p:sldId id="325"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Lst>
  <p:sldSz cx="9144000" cy="6858000" type="screen4x3"/>
  <p:notesSz cx="6858000" cy="9199563"/>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4737" autoAdjust="0"/>
  </p:normalViewPr>
  <p:slideViewPr>
    <p:cSldViewPr>
      <p:cViewPr varScale="1">
        <p:scale>
          <a:sx n="59" d="100"/>
          <a:sy n="59" d="100"/>
        </p:scale>
        <p:origin x="4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0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C06F4FE4-8361-40ED-9777-5A4D08AC25A1}" type="datetimeFigureOut">
              <a:rPr lang="en-US" smtClean="0"/>
              <a:t>1/14/2019</a:t>
            </a:fld>
            <a:endParaRPr lang="en-US"/>
          </a:p>
        </p:txBody>
      </p:sp>
      <p:sp>
        <p:nvSpPr>
          <p:cNvPr id="4" name="Footer Placeholder 3"/>
          <p:cNvSpPr>
            <a:spLocks noGrp="1"/>
          </p:cNvSpPr>
          <p:nvPr>
            <p:ph type="ftr" sz="quarter" idx="2"/>
          </p:nvPr>
        </p:nvSpPr>
        <p:spPr>
          <a:xfrm>
            <a:off x="0" y="8737600"/>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600"/>
            <a:ext cx="2971800" cy="461963"/>
          </a:xfrm>
          <a:prstGeom prst="rect">
            <a:avLst/>
          </a:prstGeom>
        </p:spPr>
        <p:txBody>
          <a:bodyPr vert="horz" lIns="91440" tIns="45720" rIns="91440" bIns="45720" rtlCol="0" anchor="b"/>
          <a:lstStyle>
            <a:lvl1pPr algn="r">
              <a:defRPr sz="1200"/>
            </a:lvl1pPr>
          </a:lstStyle>
          <a:p>
            <a:fld id="{33BB37F4-1EB0-4734-89A3-702459794E73}" type="slidenum">
              <a:rPr lang="en-US" smtClean="0"/>
              <a:t>‹#›</a:t>
            </a:fld>
            <a:endParaRPr lang="en-US"/>
          </a:p>
        </p:txBody>
      </p:sp>
    </p:spTree>
    <p:extLst>
      <p:ext uri="{BB962C8B-B14F-4D97-AF65-F5344CB8AC3E}">
        <p14:creationId xmlns:p14="http://schemas.microsoft.com/office/powerpoint/2010/main" val="152744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99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32771" name="Rectangle 3"/>
          <p:cNvSpPr>
            <a:spLocks noGrp="1" noChangeArrowheads="1"/>
          </p:cNvSpPr>
          <p:nvPr>
            <p:ph type="dt" idx="1"/>
          </p:nvPr>
        </p:nvSpPr>
        <p:spPr bwMode="auto">
          <a:xfrm>
            <a:off x="3884613" y="0"/>
            <a:ext cx="2971800" cy="4599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5800" y="4369793"/>
            <a:ext cx="5486400" cy="41398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737988"/>
            <a:ext cx="2971800" cy="4599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32775" name="Rectangle 7"/>
          <p:cNvSpPr>
            <a:spLocks noGrp="1" noChangeArrowheads="1"/>
          </p:cNvSpPr>
          <p:nvPr>
            <p:ph type="sldNum" sz="quarter" idx="5"/>
          </p:nvPr>
        </p:nvSpPr>
        <p:spPr bwMode="auto">
          <a:xfrm>
            <a:off x="3884613" y="8737988"/>
            <a:ext cx="2971800" cy="4599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E88C9BC-9578-4797-8A6A-1728B026021E}" type="slidenum">
              <a:rPr lang="en-US" altLang="en-US"/>
              <a:pPr>
                <a:defRPr/>
              </a:pPr>
              <a:t>‹#›</a:t>
            </a:fld>
            <a:endParaRPr lang="en-US" altLang="en-US" dirty="0"/>
          </a:p>
        </p:txBody>
      </p:sp>
    </p:spTree>
    <p:extLst>
      <p:ext uri="{BB962C8B-B14F-4D97-AF65-F5344CB8AC3E}">
        <p14:creationId xmlns:p14="http://schemas.microsoft.com/office/powerpoint/2010/main" val="243507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E187D7-4A9A-452F-9E1F-60E3D68B26ED}" type="slidenum">
              <a:rPr lang="en-US" altLang="en-US"/>
              <a:pPr>
                <a:spcBef>
                  <a:spcPct val="0"/>
                </a:spcBef>
              </a:pPr>
              <a:t>2</a:t>
            </a:fld>
            <a:endParaRPr lang="en-US" alt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6292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88C9BC-9578-4797-8A6A-1728B026021E}" type="slidenum">
              <a:rPr lang="en-US" altLang="en-US" smtClean="0"/>
              <a:pPr>
                <a:defRPr/>
              </a:pPr>
              <a:t>39</a:t>
            </a:fld>
            <a:endParaRPr lang="en-US" altLang="en-US" dirty="0"/>
          </a:p>
        </p:txBody>
      </p:sp>
    </p:spTree>
    <p:extLst>
      <p:ext uri="{BB962C8B-B14F-4D97-AF65-F5344CB8AC3E}">
        <p14:creationId xmlns:p14="http://schemas.microsoft.com/office/powerpoint/2010/main" val="347870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647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63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06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003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317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583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030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078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15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437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6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rgbClr val="FFC000"/>
            </a:gs>
            <a:gs pos="0">
              <a:schemeClr val="accent1">
                <a:lumMod val="5000"/>
                <a:lumOff val="95000"/>
              </a:schemeClr>
            </a:gs>
            <a:gs pos="74000">
              <a:schemeClr val="accent1">
                <a:lumMod val="45000"/>
                <a:lumOff val="55000"/>
              </a:schemeClr>
            </a:gs>
            <a:gs pos="83000">
              <a:schemeClr val="accent1">
                <a:lumMod val="45000"/>
                <a:lumOff val="55000"/>
              </a:schemeClr>
            </a:gs>
            <a:gs pos="100000">
              <a:srgbClr val="FFC000"/>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epuoIYqIkB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Chapter 2: The Rise of Astronomy</a:t>
            </a:r>
            <a:endParaRPr lang="en-US" dirty="0"/>
          </a:p>
        </p:txBody>
      </p:sp>
      <p:sp>
        <p:nvSpPr>
          <p:cNvPr id="3" name="Subtitle 2"/>
          <p:cNvSpPr>
            <a:spLocks noGrp="1"/>
          </p:cNvSpPr>
          <p:nvPr>
            <p:ph type="subTitle" idx="1"/>
          </p:nvPr>
        </p:nvSpPr>
        <p:spPr/>
        <p:txBody>
          <a:bodyPr/>
          <a:lstStyle/>
          <a:p>
            <a:r>
              <a:rPr lang="en-US" dirty="0" smtClean="0">
                <a:hlinkClick r:id="rId2"/>
              </a:rPr>
              <a:t>30 Famous Astronomers</a:t>
            </a:r>
            <a:endParaRPr lang="en-US" dirty="0"/>
          </a:p>
        </p:txBody>
      </p:sp>
    </p:spTree>
    <p:extLst>
      <p:ext uri="{BB962C8B-B14F-4D97-AF65-F5344CB8AC3E}">
        <p14:creationId xmlns:p14="http://schemas.microsoft.com/office/powerpoint/2010/main" val="283429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eaLnBrk="1" hangingPunct="1"/>
            <a:r>
              <a:rPr lang="en-US" altLang="en-US" sz="4000" dirty="0" smtClean="0"/>
              <a:t>Early Ideas:  Arguments for an Earth-centered Solar System</a:t>
            </a:r>
          </a:p>
        </p:txBody>
      </p:sp>
      <p:sp>
        <p:nvSpPr>
          <p:cNvPr id="12291" name="Rectangle 3"/>
          <p:cNvSpPr>
            <a:spLocks noGrp="1" noChangeArrowheads="1"/>
          </p:cNvSpPr>
          <p:nvPr>
            <p:ph type="body" idx="1"/>
          </p:nvPr>
        </p:nvSpPr>
        <p:spPr>
          <a:xfrm>
            <a:off x="304800" y="5029200"/>
            <a:ext cx="8382000" cy="1295400"/>
          </a:xfrm>
        </p:spPr>
        <p:txBody>
          <a:bodyPr/>
          <a:lstStyle/>
          <a:p>
            <a:pPr eaLnBrk="1" hangingPunct="1">
              <a:lnSpc>
                <a:spcPct val="90000"/>
              </a:lnSpc>
            </a:pPr>
            <a:r>
              <a:rPr lang="en-US" altLang="en-US" sz="2800" dirty="0" smtClean="0"/>
              <a:t>Aristarchus, realizing the Sun was very large, proposed the Sun as center of the Solar System, but the lack of </a:t>
            </a:r>
            <a:r>
              <a:rPr lang="en-US" altLang="en-US" sz="2800" b="1" i="1" dirty="0" smtClean="0"/>
              <a:t>parallax</a:t>
            </a:r>
            <a:r>
              <a:rPr lang="en-US" altLang="en-US" sz="2800" dirty="0" smtClean="0"/>
              <a:t> argued against such a model</a:t>
            </a:r>
          </a:p>
        </p:txBody>
      </p:sp>
      <p:pic>
        <p:nvPicPr>
          <p:cNvPr id="12292" name="Picture 8" descr="The apparent location of a star will change over the course of the year.  This shift, called parallax, is a key observation in proving the motion of the Earth.  The parallax shift is very, very small."/>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138" y="1600200"/>
            <a:ext cx="54197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pPr eaLnBrk="1" hangingPunct="1"/>
            <a:r>
              <a:rPr lang="en-US" altLang="en-US" dirty="0" smtClean="0"/>
              <a:t>Early Ideas: Eratosthenes</a:t>
            </a:r>
          </a:p>
        </p:txBody>
      </p:sp>
      <p:sp>
        <p:nvSpPr>
          <p:cNvPr id="13315" name="Rectangle 3"/>
          <p:cNvSpPr>
            <a:spLocks noGrp="1" noChangeArrowheads="1"/>
          </p:cNvSpPr>
          <p:nvPr>
            <p:ph type="body" idx="1"/>
          </p:nvPr>
        </p:nvSpPr>
        <p:spPr>
          <a:xfrm>
            <a:off x="381000" y="1524000"/>
            <a:ext cx="3810000" cy="4800600"/>
          </a:xfrm>
        </p:spPr>
        <p:txBody>
          <a:bodyPr/>
          <a:lstStyle/>
          <a:p>
            <a:pPr eaLnBrk="1" hangingPunct="1"/>
            <a:r>
              <a:rPr lang="en-US" altLang="en-US" dirty="0" smtClean="0"/>
              <a:t>Eratosthenes (276-195 </a:t>
            </a:r>
            <a:r>
              <a:rPr lang="en-US" altLang="en-US" sz="2800" dirty="0" smtClean="0"/>
              <a:t>B.C.</a:t>
            </a:r>
            <a:r>
              <a:rPr lang="en-US" altLang="en-US" dirty="0" smtClean="0"/>
              <a:t>) made the first measurement of the Earth’s size</a:t>
            </a:r>
          </a:p>
          <a:p>
            <a:pPr eaLnBrk="1" hangingPunct="1"/>
            <a:r>
              <a:rPr lang="en-US" altLang="en-US" dirty="0" smtClean="0"/>
              <a:t>He obtained a value of 25,000 miles for the circumference, a value very close to today’s value</a:t>
            </a:r>
          </a:p>
        </p:txBody>
      </p:sp>
      <p:pic>
        <p:nvPicPr>
          <p:cNvPr id="13316" name="Picture 6" descr="It is said that Eratosthenes recruited a friend in Syene to help him with his measurement of the Sun's angle at noon.  His friend sat in the bottom of a well in Syene, waiting for the Sun to be directly over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338388"/>
            <a:ext cx="46482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762000"/>
          </a:xfrm>
        </p:spPr>
        <p:txBody>
          <a:bodyPr/>
          <a:lstStyle/>
          <a:p>
            <a:pPr eaLnBrk="1" hangingPunct="1"/>
            <a:r>
              <a:rPr lang="en-US" altLang="en-US" dirty="0" smtClean="0"/>
              <a:t>Early Ideas: The Size of the Earth</a:t>
            </a:r>
          </a:p>
        </p:txBody>
      </p:sp>
      <p:sp>
        <p:nvSpPr>
          <p:cNvPr id="14339" name="Rectangle 3"/>
          <p:cNvSpPr>
            <a:spLocks noGrp="1" noChangeArrowheads="1"/>
          </p:cNvSpPr>
          <p:nvPr>
            <p:ph type="body" idx="1"/>
          </p:nvPr>
        </p:nvSpPr>
        <p:spPr>
          <a:xfrm>
            <a:off x="152400" y="1066800"/>
            <a:ext cx="3810000" cy="5257800"/>
          </a:xfrm>
        </p:spPr>
        <p:txBody>
          <a:bodyPr/>
          <a:lstStyle/>
          <a:p>
            <a:pPr eaLnBrk="1" hangingPunct="1">
              <a:lnSpc>
                <a:spcPct val="90000"/>
              </a:lnSpc>
            </a:pPr>
            <a:r>
              <a:rPr lang="en-US" altLang="en-US" sz="2800" dirty="0" smtClean="0"/>
              <a:t>He measured the shadow length of a stick set vertically in the ground in the town of Alexandria on the summer solstice at noon, converting the shadow length to an angle of solar light incidence, and using the distance to Syene, a town where no shadow is cast at noon on the summer solstice</a:t>
            </a:r>
          </a:p>
        </p:txBody>
      </p:sp>
      <p:pic>
        <p:nvPicPr>
          <p:cNvPr id="14340" name="Picture 6" descr="The trigonometry used by Eratosthenes shown here is simple, yet allowed him to make a fairly accurate measurement of the Earth's circumfer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1288" y="2262188"/>
            <a:ext cx="50307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685800"/>
          </a:xfrm>
        </p:spPr>
        <p:txBody>
          <a:bodyPr/>
          <a:lstStyle/>
          <a:p>
            <a:pPr eaLnBrk="1" hangingPunct="1"/>
            <a:r>
              <a:rPr lang="en-US" altLang="en-US" dirty="0" smtClean="0"/>
              <a:t>Planets and the Zodiac</a:t>
            </a:r>
          </a:p>
        </p:txBody>
      </p:sp>
      <p:sp>
        <p:nvSpPr>
          <p:cNvPr id="15363" name="Rectangle 3"/>
          <p:cNvSpPr>
            <a:spLocks noGrp="1" noChangeArrowheads="1"/>
          </p:cNvSpPr>
          <p:nvPr>
            <p:ph type="body" sz="half" idx="1"/>
          </p:nvPr>
        </p:nvSpPr>
        <p:spPr>
          <a:xfrm>
            <a:off x="304800" y="3429000"/>
            <a:ext cx="4191000" cy="2895600"/>
          </a:xfrm>
        </p:spPr>
        <p:txBody>
          <a:bodyPr/>
          <a:lstStyle/>
          <a:p>
            <a:pPr eaLnBrk="1" hangingPunct="1">
              <a:lnSpc>
                <a:spcPct val="90000"/>
              </a:lnSpc>
            </a:pPr>
            <a:r>
              <a:rPr lang="en-US" altLang="en-US" sz="2400" dirty="0" smtClean="0"/>
              <a:t>The planets (Greek for “wanderers”) do not follow the same cyclic behavior of the stars</a:t>
            </a:r>
          </a:p>
          <a:p>
            <a:pPr eaLnBrk="1" hangingPunct="1">
              <a:lnSpc>
                <a:spcPct val="90000"/>
              </a:lnSpc>
            </a:pPr>
            <a:r>
              <a:rPr lang="en-US" altLang="en-US" sz="2400" dirty="0" smtClean="0"/>
              <a:t>The planets move relative to the stars in a very narrow band centered about the ecliptic and called the </a:t>
            </a:r>
            <a:r>
              <a:rPr lang="en-US" altLang="en-US" sz="2400" b="1" i="1" dirty="0" smtClean="0"/>
              <a:t>zodiac</a:t>
            </a:r>
          </a:p>
        </p:txBody>
      </p:sp>
      <p:sp>
        <p:nvSpPr>
          <p:cNvPr id="15364" name="Rectangle 5"/>
          <p:cNvSpPr>
            <a:spLocks noGrp="1" noChangeArrowheads="1"/>
          </p:cNvSpPr>
          <p:nvPr>
            <p:ph type="body" sz="half" idx="2"/>
          </p:nvPr>
        </p:nvSpPr>
        <p:spPr>
          <a:xfrm>
            <a:off x="4648200" y="3429000"/>
            <a:ext cx="4267200" cy="2667000"/>
          </a:xfrm>
        </p:spPr>
        <p:txBody>
          <a:bodyPr/>
          <a:lstStyle/>
          <a:p>
            <a:pPr eaLnBrk="1" hangingPunct="1"/>
            <a:r>
              <a:rPr lang="en-US" altLang="en-US" sz="2400" dirty="0" smtClean="0"/>
              <a:t>Motion and location of the planets in the sky is a combination of all the planets’ orbits being nearly in the same plane and their relative speeds about  the Sun</a:t>
            </a:r>
          </a:p>
        </p:txBody>
      </p:sp>
      <p:pic>
        <p:nvPicPr>
          <p:cNvPr id="15365" name="Picture 10" descr="The planets all move along the same path through the zodiac."/>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275" y="1066800"/>
            <a:ext cx="62674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Motion of the Planets</a:t>
            </a:r>
          </a:p>
        </p:txBody>
      </p:sp>
      <p:sp>
        <p:nvSpPr>
          <p:cNvPr id="16387" name="Rectangle 3"/>
          <p:cNvSpPr>
            <a:spLocks noGrp="1" noChangeArrowheads="1"/>
          </p:cNvSpPr>
          <p:nvPr>
            <p:ph type="body" idx="1"/>
          </p:nvPr>
        </p:nvSpPr>
        <p:spPr>
          <a:xfrm>
            <a:off x="139700" y="1620838"/>
            <a:ext cx="3276600" cy="3617912"/>
          </a:xfrm>
        </p:spPr>
        <p:txBody>
          <a:bodyPr/>
          <a:lstStyle/>
          <a:p>
            <a:pPr eaLnBrk="1" hangingPunct="1"/>
            <a:r>
              <a:rPr lang="en-US" altLang="en-US" sz="2800" dirty="0" smtClean="0"/>
              <a:t>Apparent motion of planets is usually from west to east </a:t>
            </a:r>
            <a:r>
              <a:rPr lang="en-US" altLang="en-US" sz="2800" u="sng" dirty="0" smtClean="0"/>
              <a:t>relative to the stars</a:t>
            </a:r>
            <a:r>
              <a:rPr lang="en-US" altLang="en-US" sz="2800" dirty="0" smtClean="0"/>
              <a:t>, although on a daily basis, the planets always rise in the east</a:t>
            </a:r>
          </a:p>
        </p:txBody>
      </p:sp>
      <p:pic>
        <p:nvPicPr>
          <p:cNvPr id="16388" name="Picture 8" descr="Planets can always be found on the ecliptic, moving west to ea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0" y="1981200"/>
            <a:ext cx="54483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52400"/>
            <a:ext cx="7772400" cy="838200"/>
          </a:xfrm>
        </p:spPr>
        <p:txBody>
          <a:bodyPr/>
          <a:lstStyle/>
          <a:p>
            <a:pPr eaLnBrk="1" hangingPunct="1"/>
            <a:r>
              <a:rPr lang="en-US" altLang="en-US" dirty="0" smtClean="0"/>
              <a:t>Retrograde Motion</a:t>
            </a:r>
          </a:p>
        </p:txBody>
      </p:sp>
      <p:sp>
        <p:nvSpPr>
          <p:cNvPr id="17411" name="Rectangle 3"/>
          <p:cNvSpPr>
            <a:spLocks noGrp="1" noChangeArrowheads="1"/>
          </p:cNvSpPr>
          <p:nvPr>
            <p:ph type="body" idx="1"/>
          </p:nvPr>
        </p:nvSpPr>
        <p:spPr>
          <a:xfrm>
            <a:off x="304800" y="4267200"/>
            <a:ext cx="8610600" cy="1828800"/>
          </a:xfrm>
        </p:spPr>
        <p:txBody>
          <a:bodyPr/>
          <a:lstStyle/>
          <a:p>
            <a:pPr eaLnBrk="1" hangingPunct="1">
              <a:lnSpc>
                <a:spcPct val="90000"/>
              </a:lnSpc>
            </a:pPr>
            <a:r>
              <a:rPr lang="en-US" altLang="en-US" sz="2400" dirty="0" smtClean="0"/>
              <a:t>Occasionally, a planet will move from east to west relative to the stars; this is called </a:t>
            </a:r>
            <a:r>
              <a:rPr lang="en-US" altLang="en-US" sz="2400" b="1" i="1" dirty="0" smtClean="0"/>
              <a:t>retrograde motion</a:t>
            </a:r>
          </a:p>
          <a:p>
            <a:pPr eaLnBrk="1" hangingPunct="1">
              <a:lnSpc>
                <a:spcPct val="90000"/>
              </a:lnSpc>
            </a:pPr>
            <a:r>
              <a:rPr lang="en-US" altLang="en-US" sz="2400" dirty="0" smtClean="0"/>
              <a:t>Explaining retrograde motion was one of the main reasons astronomers ultimately rejected the idea of the Earth being located at the center of the solar system</a:t>
            </a:r>
            <a:endParaRPr lang="en-US" altLang="en-US" sz="2800" dirty="0" smtClean="0"/>
          </a:p>
        </p:txBody>
      </p:sp>
      <p:pic>
        <p:nvPicPr>
          <p:cNvPr id="17412" name="Picture 6" descr="A time-lapse image shows the apparent path of Mars through the sky over several months as it exhibits retrograde mot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550" y="990600"/>
            <a:ext cx="454025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533400" y="304800"/>
            <a:ext cx="8077200" cy="762000"/>
          </a:xfrm>
        </p:spPr>
        <p:txBody>
          <a:bodyPr/>
          <a:lstStyle/>
          <a:p>
            <a:pPr eaLnBrk="1" hangingPunct="1"/>
            <a:r>
              <a:rPr lang="en-US" altLang="en-US" dirty="0" smtClean="0"/>
              <a:t>Early Ideas: The Geocentric Model</a:t>
            </a:r>
          </a:p>
        </p:txBody>
      </p:sp>
      <p:sp>
        <p:nvSpPr>
          <p:cNvPr id="18436" name="Rectangle 3"/>
          <p:cNvSpPr>
            <a:spLocks noGrp="1" noChangeArrowheads="1"/>
          </p:cNvSpPr>
          <p:nvPr>
            <p:ph type="body" idx="1"/>
          </p:nvPr>
        </p:nvSpPr>
        <p:spPr>
          <a:xfrm>
            <a:off x="457200" y="1371600"/>
            <a:ext cx="8305800" cy="4876800"/>
          </a:xfrm>
        </p:spPr>
        <p:txBody>
          <a:bodyPr/>
          <a:lstStyle/>
          <a:p>
            <a:pPr eaLnBrk="1" hangingPunct="1">
              <a:lnSpc>
                <a:spcPct val="90000"/>
              </a:lnSpc>
            </a:pPr>
            <a:r>
              <a:rPr lang="en-US" altLang="en-US" sz="2800" dirty="0" smtClean="0"/>
              <a:t>Because of the general east to west motion of objects in the sky, </a:t>
            </a:r>
            <a:r>
              <a:rPr lang="en-US" altLang="en-US" sz="2800" b="1" i="1" dirty="0" smtClean="0"/>
              <a:t>geocentric models</a:t>
            </a:r>
            <a:r>
              <a:rPr lang="en-US" altLang="en-US" sz="2800" dirty="0" smtClean="0"/>
              <a:t> were developed to explain the motions</a:t>
            </a:r>
          </a:p>
          <a:p>
            <a:pPr eaLnBrk="1" hangingPunct="1">
              <a:lnSpc>
                <a:spcPct val="90000"/>
              </a:lnSpc>
            </a:pPr>
            <a:r>
              <a:rPr lang="en-US" altLang="en-US" sz="2800" dirty="0" smtClean="0"/>
              <a:t>Eudoxus (400-347 </a:t>
            </a:r>
            <a:r>
              <a:rPr lang="en-US" altLang="en-US" sz="2400" dirty="0" smtClean="0"/>
              <a:t>B.C.</a:t>
            </a:r>
            <a:r>
              <a:rPr lang="en-US" altLang="en-US" sz="2800" dirty="0" smtClean="0"/>
              <a:t>) proposed a geocentric model in which each celestial object was mounted on its own revolving transparent sphere with its own separate tilt</a:t>
            </a:r>
          </a:p>
          <a:p>
            <a:pPr eaLnBrk="1" hangingPunct="1">
              <a:lnSpc>
                <a:spcPct val="90000"/>
              </a:lnSpc>
            </a:pPr>
            <a:r>
              <a:rPr lang="en-US" altLang="en-US" sz="2800" dirty="0" smtClean="0"/>
              <a:t>The faster an object moved in the sky, the smaller was its corresponding sphere</a:t>
            </a:r>
          </a:p>
          <a:p>
            <a:pPr eaLnBrk="1" hangingPunct="1">
              <a:lnSpc>
                <a:spcPct val="90000"/>
              </a:lnSpc>
            </a:pPr>
            <a:r>
              <a:rPr lang="en-US" altLang="en-US" sz="2800" dirty="0" smtClean="0"/>
              <a:t>This simple geocentric model could not explain retrograde motion without appealing to clumsy and unappealing contrivances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457200" y="304800"/>
            <a:ext cx="8077200" cy="762000"/>
          </a:xfrm>
        </p:spPr>
        <p:txBody>
          <a:bodyPr/>
          <a:lstStyle/>
          <a:p>
            <a:pPr eaLnBrk="1" hangingPunct="1"/>
            <a:r>
              <a:rPr lang="en-US" altLang="en-US" sz="3600" dirty="0" smtClean="0"/>
              <a:t>The Earth at the Center of the Universe!</a:t>
            </a:r>
          </a:p>
        </p:txBody>
      </p:sp>
      <p:pic>
        <p:nvPicPr>
          <p:cNvPr id="19458" name="Picture 2" descr="The Earth is at the center of a geocentric model of the solar system, with the planets, Moon, Sun and background stars on concentric spheres.  From the Earth outwards, shells are occupied by the Moon, Venus, the Sun, Mars, Jupiter and Saturn.  Background stars on on the outermost sh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66294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685800"/>
          </a:xfrm>
        </p:spPr>
        <p:txBody>
          <a:bodyPr/>
          <a:lstStyle/>
          <a:p>
            <a:pPr eaLnBrk="1" hangingPunct="1"/>
            <a:r>
              <a:rPr lang="en-US" altLang="en-US" dirty="0" smtClean="0"/>
              <a:t>Ptolemy of Alexandria: Epicycles</a:t>
            </a:r>
          </a:p>
        </p:txBody>
      </p:sp>
      <p:sp>
        <p:nvSpPr>
          <p:cNvPr id="20483" name="Rectangle 3"/>
          <p:cNvSpPr>
            <a:spLocks noGrp="1" noChangeArrowheads="1"/>
          </p:cNvSpPr>
          <p:nvPr>
            <p:ph type="body" idx="1"/>
          </p:nvPr>
        </p:nvSpPr>
        <p:spPr>
          <a:xfrm>
            <a:off x="228600" y="1143000"/>
            <a:ext cx="4114800" cy="5181600"/>
          </a:xfrm>
        </p:spPr>
        <p:txBody>
          <a:bodyPr/>
          <a:lstStyle/>
          <a:p>
            <a:pPr eaLnBrk="1" hangingPunct="1">
              <a:lnSpc>
                <a:spcPct val="90000"/>
              </a:lnSpc>
            </a:pPr>
            <a:r>
              <a:rPr lang="en-US" altLang="en-US" sz="2800" dirty="0" smtClean="0"/>
              <a:t>Ptolemy of Alexandria improved the geocentric model by assuming each planet moved on a small circle, which in turn had its center move on a much larger circle centered on the Earth</a:t>
            </a:r>
          </a:p>
          <a:p>
            <a:pPr eaLnBrk="1" hangingPunct="1">
              <a:lnSpc>
                <a:spcPct val="90000"/>
              </a:lnSpc>
            </a:pPr>
            <a:r>
              <a:rPr lang="en-US" altLang="en-US" sz="2800" dirty="0" smtClean="0"/>
              <a:t>The small circles were called </a:t>
            </a:r>
            <a:r>
              <a:rPr lang="en-US" altLang="en-US" sz="2800" b="1" i="1" dirty="0" smtClean="0"/>
              <a:t>epicycles</a:t>
            </a:r>
            <a:r>
              <a:rPr lang="en-US" altLang="en-US" sz="2800" dirty="0" smtClean="0"/>
              <a:t> and were incorporated so as to explain retrograde motion</a:t>
            </a:r>
          </a:p>
        </p:txBody>
      </p:sp>
      <p:pic>
        <p:nvPicPr>
          <p:cNvPr id="20484" name="Picture 4" descr="The addition of a small sphere (epicycle) to the larger crystalline sphere (deferent) helped explain retrograde mo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143000"/>
            <a:ext cx="39401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Ptolemy’s Success</a:t>
            </a:r>
          </a:p>
        </p:txBody>
      </p:sp>
      <p:sp>
        <p:nvSpPr>
          <p:cNvPr id="21507" name="Rectangle 3"/>
          <p:cNvSpPr>
            <a:spLocks noGrp="1" noChangeArrowheads="1"/>
          </p:cNvSpPr>
          <p:nvPr>
            <p:ph type="body" idx="1"/>
          </p:nvPr>
        </p:nvSpPr>
        <p:spPr>
          <a:xfrm>
            <a:off x="228600" y="1143000"/>
            <a:ext cx="4800600" cy="5181600"/>
          </a:xfrm>
        </p:spPr>
        <p:txBody>
          <a:bodyPr/>
          <a:lstStyle/>
          <a:p>
            <a:pPr eaLnBrk="1" hangingPunct="1">
              <a:lnSpc>
                <a:spcPct val="90000"/>
              </a:lnSpc>
            </a:pPr>
            <a:r>
              <a:rPr lang="en-US" altLang="en-US" sz="2800" dirty="0" smtClean="0"/>
              <a:t>Ptolemy’s model was able to predict planetary motion with fair precision</a:t>
            </a:r>
          </a:p>
          <a:p>
            <a:pPr eaLnBrk="1" hangingPunct="1">
              <a:lnSpc>
                <a:spcPct val="90000"/>
              </a:lnSpc>
            </a:pPr>
            <a:r>
              <a:rPr lang="en-US" altLang="en-US" sz="2800" dirty="0" smtClean="0"/>
              <a:t>Discrepancies remained and this led to the development of very complex Ptolemaic models up until about the 1500s</a:t>
            </a:r>
          </a:p>
          <a:p>
            <a:pPr eaLnBrk="1" hangingPunct="1">
              <a:lnSpc>
                <a:spcPct val="90000"/>
              </a:lnSpc>
            </a:pPr>
            <a:r>
              <a:rPr lang="en-US" altLang="en-US" sz="2800" dirty="0" smtClean="0"/>
              <a:t>Ultimately, all the geocentric models collapsed under the weight of “Occam’s razor” and the </a:t>
            </a:r>
            <a:r>
              <a:rPr lang="en-US" altLang="en-US" sz="2800" b="1" i="1" dirty="0" smtClean="0"/>
              <a:t>heliocentric models</a:t>
            </a:r>
            <a:r>
              <a:rPr lang="en-US" altLang="en-US" sz="2800" dirty="0" smtClean="0"/>
              <a:t> prevailed</a:t>
            </a:r>
          </a:p>
        </p:txBody>
      </p:sp>
      <p:pic>
        <p:nvPicPr>
          <p:cNvPr id="21508" name="Picture 5" descr="The addition of an epicycle to the deferent created a looping path for the planets around the Sun.  the path somewhat resembles a fl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00200"/>
            <a:ext cx="357981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048000" y="914400"/>
            <a:ext cx="3048000" cy="685800"/>
          </a:xfrm>
        </p:spPr>
        <p:txBody>
          <a:bodyPr/>
          <a:lstStyle/>
          <a:p>
            <a:pPr eaLnBrk="1" hangingPunct="1"/>
            <a:r>
              <a:rPr lang="en-US" altLang="en-US" dirty="0" smtClean="0"/>
              <a:t>Chapter 2</a:t>
            </a:r>
          </a:p>
        </p:txBody>
      </p:sp>
      <p:sp>
        <p:nvSpPr>
          <p:cNvPr id="3076" name="Rectangle 3"/>
          <p:cNvSpPr>
            <a:spLocks noGrp="1" noChangeArrowheads="1"/>
          </p:cNvSpPr>
          <p:nvPr>
            <p:ph type="subTitle" idx="1"/>
          </p:nvPr>
        </p:nvSpPr>
        <p:spPr>
          <a:xfrm>
            <a:off x="2209800" y="1752600"/>
            <a:ext cx="4724400" cy="533400"/>
          </a:xfrm>
        </p:spPr>
        <p:txBody>
          <a:bodyPr/>
          <a:lstStyle/>
          <a:p>
            <a:pPr eaLnBrk="1" hangingPunct="1"/>
            <a:r>
              <a:rPr lang="en-US" altLang="en-US" dirty="0" smtClean="0"/>
              <a:t>The Rise of Astronomy</a:t>
            </a:r>
          </a:p>
        </p:txBody>
      </p:sp>
      <p:pic>
        <p:nvPicPr>
          <p:cNvPr id="3074" name="Picture 4" descr="An orrory that was built to model the motions of the Earth, Moon, Venus and Mercury.  It is an outstanding example of 19th Century art and enginee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025" y="2487613"/>
            <a:ext cx="432435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MGH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04800"/>
            <a:ext cx="493776" cy="493776"/>
          </a:xfrm>
          <a:prstGeom prst="rect">
            <a:avLst/>
          </a:prstGeom>
        </p:spPr>
      </p:pic>
      <p:sp>
        <p:nvSpPr>
          <p:cNvPr id="7" name="Rectangle 5"/>
          <p:cNvSpPr>
            <a:spLocks noChangeArrowheads="1"/>
          </p:cNvSpPr>
          <p:nvPr/>
        </p:nvSpPr>
        <p:spPr bwMode="auto">
          <a:xfrm>
            <a:off x="0" y="6477000"/>
            <a:ext cx="9144000" cy="215900"/>
          </a:xfrm>
          <a:prstGeom prst="rect">
            <a:avLst/>
          </a:prstGeom>
          <a:noFill/>
          <a:ln w="9525">
            <a:noFill/>
            <a:miter lim="800000"/>
            <a:headEnd/>
            <a:tailEnd/>
          </a:ln>
        </p:spPr>
        <p:txBody>
          <a:bodyPr>
            <a:spAutoFit/>
          </a:bodyPr>
          <a:lstStyle/>
          <a:p>
            <a:pPr algn="ctr"/>
            <a:r>
              <a:rPr lang="en-US" sz="800" dirty="0">
                <a:ea typeface="ヒラギノ角ゴ Pro W3"/>
                <a:cs typeface="ヒラギノ角ゴ Pro W3"/>
              </a:rPr>
              <a:t>Copyright © McGraw-Hill Education. Permission required for reproduction or display.</a:t>
            </a:r>
            <a:endParaRPr lang="en-US" altLang="en-US" sz="800" dirty="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85800" y="304800"/>
            <a:ext cx="7772400" cy="685800"/>
          </a:xfrm>
        </p:spPr>
        <p:txBody>
          <a:bodyPr/>
          <a:lstStyle/>
          <a:p>
            <a:pPr eaLnBrk="1" hangingPunct="1"/>
            <a:r>
              <a:rPr lang="en-US" altLang="en-US" dirty="0" smtClean="0"/>
              <a:t>Non-Western Contributions</a:t>
            </a:r>
          </a:p>
        </p:txBody>
      </p:sp>
      <p:sp>
        <p:nvSpPr>
          <p:cNvPr id="22532" name="Rectangle 3"/>
          <p:cNvSpPr>
            <a:spLocks noGrp="1" noChangeArrowheads="1"/>
          </p:cNvSpPr>
          <p:nvPr>
            <p:ph type="body" idx="1"/>
          </p:nvPr>
        </p:nvSpPr>
        <p:spPr>
          <a:xfrm>
            <a:off x="457200" y="1066800"/>
            <a:ext cx="8305800" cy="5029200"/>
          </a:xfrm>
        </p:spPr>
        <p:txBody>
          <a:bodyPr/>
          <a:lstStyle/>
          <a:p>
            <a:pPr eaLnBrk="1" hangingPunct="1"/>
            <a:r>
              <a:rPr lang="en-US" altLang="en-US" sz="2800" dirty="0" smtClean="0"/>
              <a:t>Islamic Contributions</a:t>
            </a:r>
          </a:p>
          <a:p>
            <a:pPr lvl="1" eaLnBrk="1" hangingPunct="1"/>
            <a:r>
              <a:rPr lang="en-US" altLang="en-US" sz="2400" dirty="0" smtClean="0"/>
              <a:t>Studied and expanded upon ancient texts while the rest of Europe struggled though the Middle Ages</a:t>
            </a:r>
          </a:p>
          <a:p>
            <a:pPr lvl="1" eaLnBrk="1" hangingPunct="1"/>
            <a:r>
              <a:rPr lang="en-US" altLang="en-US" sz="2400" dirty="0" smtClean="0"/>
              <a:t>Relied on celestial phenomena to set its religious calendar</a:t>
            </a:r>
          </a:p>
          <a:p>
            <a:pPr lvl="1" eaLnBrk="1" hangingPunct="1"/>
            <a:r>
              <a:rPr lang="en-US" altLang="en-US" sz="2400" dirty="0" smtClean="0"/>
              <a:t>Created a large vocabulary still evident today (e.g., zenith, Betelgeuse)</a:t>
            </a:r>
          </a:p>
          <a:p>
            <a:pPr lvl="1" eaLnBrk="1" hangingPunct="1"/>
            <a:r>
              <a:rPr lang="en-US" altLang="en-US" sz="2400" dirty="0" smtClean="0"/>
              <a:t>Developed algebra and Arabic numerals</a:t>
            </a:r>
          </a:p>
          <a:p>
            <a:pPr eaLnBrk="1" hangingPunct="1"/>
            <a:r>
              <a:rPr lang="en-US" altLang="en-US" sz="2800" dirty="0" smtClean="0"/>
              <a:t>Asian Contributions</a:t>
            </a:r>
          </a:p>
          <a:p>
            <a:pPr lvl="1" eaLnBrk="1" hangingPunct="1"/>
            <a:r>
              <a:rPr lang="en-US" altLang="en-US" sz="2400" dirty="0" smtClean="0"/>
              <a:t>Devised constellations based on Asian mythologies</a:t>
            </a:r>
          </a:p>
          <a:p>
            <a:pPr lvl="1" eaLnBrk="1" hangingPunct="1"/>
            <a:r>
              <a:rPr lang="en-US" altLang="en-US" sz="2400" dirty="0" smtClean="0"/>
              <a:t>Kept detailed records of unusual celestial events (e.g., eclipses, comets, supernova, and sunspots)</a:t>
            </a:r>
          </a:p>
          <a:p>
            <a:pPr lvl="1" eaLnBrk="1" hangingPunct="1"/>
            <a:r>
              <a:rPr lang="en-US" altLang="en-US" sz="2400" dirty="0" smtClean="0"/>
              <a:t>Eclipse predictions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685800"/>
          </a:xfrm>
        </p:spPr>
        <p:txBody>
          <a:bodyPr/>
          <a:lstStyle/>
          <a:p>
            <a:pPr eaLnBrk="1" hangingPunct="1"/>
            <a:r>
              <a:rPr lang="en-US" altLang="en-US" sz="3600" dirty="0" smtClean="0"/>
              <a:t>Astronomy in the Renaissance: Copernicus</a:t>
            </a:r>
          </a:p>
        </p:txBody>
      </p:sp>
      <p:sp>
        <p:nvSpPr>
          <p:cNvPr id="23555" name="Rectangle 3"/>
          <p:cNvSpPr>
            <a:spLocks noGrp="1" noChangeArrowheads="1"/>
          </p:cNvSpPr>
          <p:nvPr>
            <p:ph type="body" idx="1"/>
          </p:nvPr>
        </p:nvSpPr>
        <p:spPr>
          <a:xfrm>
            <a:off x="381000" y="1295400"/>
            <a:ext cx="4876800" cy="4800600"/>
          </a:xfrm>
        </p:spPr>
        <p:txBody>
          <a:bodyPr/>
          <a:lstStyle/>
          <a:p>
            <a:pPr eaLnBrk="1" hangingPunct="1">
              <a:lnSpc>
                <a:spcPct val="90000"/>
              </a:lnSpc>
            </a:pPr>
            <a:r>
              <a:rPr lang="en-US" altLang="en-US" dirty="0" smtClean="0"/>
              <a:t>Nicolaus Copernicus (1473-1543)</a:t>
            </a:r>
          </a:p>
          <a:p>
            <a:pPr lvl="1" eaLnBrk="1" hangingPunct="1">
              <a:lnSpc>
                <a:spcPct val="90000"/>
              </a:lnSpc>
            </a:pPr>
            <a:r>
              <a:rPr lang="en-US" altLang="en-US" dirty="0" smtClean="0"/>
              <a:t>Could not reconcile centuries of data with Ptolemy’s geocentric model</a:t>
            </a:r>
          </a:p>
          <a:p>
            <a:pPr lvl="1" eaLnBrk="1" hangingPunct="1">
              <a:lnSpc>
                <a:spcPct val="90000"/>
              </a:lnSpc>
            </a:pPr>
            <a:r>
              <a:rPr lang="en-US" altLang="en-US" dirty="0" smtClean="0"/>
              <a:t>Consequently, Copernicus reconsidered Aristarchus’s heliocentric model with the Sun at the center of the solar system</a:t>
            </a:r>
          </a:p>
        </p:txBody>
      </p:sp>
      <p:pic>
        <p:nvPicPr>
          <p:cNvPr id="23556" name="Picture 4" descr="Nicolaus Copernicus was an early proponent of a Sun-centered Solar System.  The &quot;Copernican Revolution&quot; describes his work, and the arguments that ensued for the next 100 ye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219200"/>
            <a:ext cx="377031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381000"/>
            <a:ext cx="7772400" cy="685800"/>
          </a:xfrm>
        </p:spPr>
        <p:txBody>
          <a:bodyPr/>
          <a:lstStyle/>
          <a:p>
            <a:pPr eaLnBrk="1" hangingPunct="1"/>
            <a:r>
              <a:rPr lang="en-US" altLang="en-US" dirty="0" smtClean="0"/>
              <a:t>Copernicus’s Success</a:t>
            </a:r>
          </a:p>
        </p:txBody>
      </p:sp>
      <p:sp>
        <p:nvSpPr>
          <p:cNvPr id="24580" name="Rectangle 3"/>
          <p:cNvSpPr>
            <a:spLocks noGrp="1" noChangeArrowheads="1"/>
          </p:cNvSpPr>
          <p:nvPr>
            <p:ph type="body" idx="1"/>
          </p:nvPr>
        </p:nvSpPr>
        <p:spPr>
          <a:xfrm>
            <a:off x="381000" y="1295400"/>
            <a:ext cx="4800600" cy="4800600"/>
          </a:xfrm>
        </p:spPr>
        <p:txBody>
          <a:bodyPr/>
          <a:lstStyle/>
          <a:p>
            <a:pPr eaLnBrk="1" hangingPunct="1"/>
            <a:r>
              <a:rPr lang="en-US" altLang="en-US" sz="2800" b="1" i="1" dirty="0" smtClean="0"/>
              <a:t>Heliocentric models</a:t>
            </a:r>
            <a:r>
              <a:rPr lang="en-US" altLang="en-US" sz="2800" dirty="0" smtClean="0"/>
              <a:t> explain retrograde motion as a natural consequence of two planets (one being the Earth) passing each other</a:t>
            </a:r>
          </a:p>
          <a:p>
            <a:pPr eaLnBrk="1" hangingPunct="1"/>
            <a:r>
              <a:rPr lang="en-US" altLang="en-US" sz="2800" dirty="0" smtClean="0"/>
              <a:t>Copernicus could also derive the relative distances of the planets from the Sun, and explain why Venus and Mercury were always close to the Sun.</a:t>
            </a:r>
          </a:p>
          <a:p>
            <a:pPr lvl="1" eaLnBrk="1" hangingPunct="1"/>
            <a:endParaRPr lang="en-US" altLang="en-US" sz="2400" dirty="0" smtClean="0"/>
          </a:p>
        </p:txBody>
      </p:sp>
      <p:pic>
        <p:nvPicPr>
          <p:cNvPr id="24578" name="Picture 6" descr="The Earth is on a faster orbit than Mars, so as Mars orbits, Earth can catch up to it.  While the Earth is passing Mars, Mars appears to move backwa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524000"/>
            <a:ext cx="3971925"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685800"/>
          </a:xfrm>
        </p:spPr>
        <p:txBody>
          <a:bodyPr/>
          <a:lstStyle/>
          <a:p>
            <a:pPr eaLnBrk="1" hangingPunct="1"/>
            <a:r>
              <a:rPr lang="en-US" altLang="en-US" dirty="0" smtClean="0"/>
              <a:t>Copernicus’s Failure</a:t>
            </a:r>
          </a:p>
        </p:txBody>
      </p:sp>
      <p:sp>
        <p:nvSpPr>
          <p:cNvPr id="25603" name="Rectangle 3"/>
          <p:cNvSpPr>
            <a:spLocks noGrp="1" noChangeArrowheads="1"/>
          </p:cNvSpPr>
          <p:nvPr>
            <p:ph type="body" idx="1"/>
          </p:nvPr>
        </p:nvSpPr>
        <p:spPr>
          <a:xfrm>
            <a:off x="4114800" y="1295400"/>
            <a:ext cx="4724400" cy="4800600"/>
          </a:xfrm>
        </p:spPr>
        <p:txBody>
          <a:bodyPr/>
          <a:lstStyle/>
          <a:p>
            <a:pPr eaLnBrk="1" hangingPunct="1">
              <a:lnSpc>
                <a:spcPct val="90000"/>
              </a:lnSpc>
            </a:pPr>
            <a:r>
              <a:rPr lang="en-US" altLang="en-US" dirty="0" smtClean="0"/>
              <a:t>However, problems remained:</a:t>
            </a:r>
          </a:p>
          <a:p>
            <a:pPr lvl="1" eaLnBrk="1" hangingPunct="1">
              <a:lnSpc>
                <a:spcPct val="90000"/>
              </a:lnSpc>
            </a:pPr>
            <a:r>
              <a:rPr lang="en-US" altLang="en-US" dirty="0" smtClean="0"/>
              <a:t>Could not predict planet positions any more accurately than the model of Ptolemy</a:t>
            </a:r>
          </a:p>
          <a:p>
            <a:pPr lvl="1" eaLnBrk="1" hangingPunct="1">
              <a:lnSpc>
                <a:spcPct val="90000"/>
              </a:lnSpc>
            </a:pPr>
            <a:r>
              <a:rPr lang="en-US" altLang="en-US" dirty="0" smtClean="0"/>
              <a:t>Could not explain lack of parallax motion of stars</a:t>
            </a:r>
          </a:p>
          <a:p>
            <a:pPr lvl="1" eaLnBrk="1" hangingPunct="1">
              <a:lnSpc>
                <a:spcPct val="90000"/>
              </a:lnSpc>
            </a:pPr>
            <a:r>
              <a:rPr lang="en-US" altLang="en-US" dirty="0" smtClean="0"/>
              <a:t>Conflicted with Aristotelian “common sense”</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000"/>
            <a:ext cx="377031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685800"/>
          </a:xfrm>
        </p:spPr>
        <p:txBody>
          <a:bodyPr/>
          <a:lstStyle/>
          <a:p>
            <a:pPr eaLnBrk="1" hangingPunct="1"/>
            <a:r>
              <a:rPr lang="en-US" altLang="en-US" sz="3200" dirty="0" smtClean="0"/>
              <a:t>Astronomy in the Renaissance: Tycho Brahe</a:t>
            </a:r>
          </a:p>
        </p:txBody>
      </p:sp>
      <p:sp>
        <p:nvSpPr>
          <p:cNvPr id="26627" name="Rectangle 3"/>
          <p:cNvSpPr>
            <a:spLocks noGrp="1" noChangeArrowheads="1"/>
          </p:cNvSpPr>
          <p:nvPr>
            <p:ph type="body" idx="1"/>
          </p:nvPr>
        </p:nvSpPr>
        <p:spPr>
          <a:xfrm>
            <a:off x="4419600" y="1752600"/>
            <a:ext cx="4419600" cy="4343400"/>
          </a:xfrm>
        </p:spPr>
        <p:txBody>
          <a:bodyPr/>
          <a:lstStyle/>
          <a:p>
            <a:pPr eaLnBrk="1" hangingPunct="1"/>
            <a:r>
              <a:rPr lang="en-US" altLang="en-US" dirty="0" smtClean="0"/>
              <a:t>Tycho Brahe (1546-1601)</a:t>
            </a:r>
          </a:p>
          <a:p>
            <a:pPr lvl="1" eaLnBrk="1" hangingPunct="1"/>
            <a:r>
              <a:rPr lang="en-US" altLang="en-US" dirty="0" smtClean="0"/>
              <a:t>Designed and built instruments of far greater accuracy than any yet devised</a:t>
            </a:r>
          </a:p>
          <a:p>
            <a:pPr lvl="1" eaLnBrk="1" hangingPunct="1"/>
            <a:r>
              <a:rPr lang="en-US" altLang="en-US" dirty="0" smtClean="0"/>
              <a:t>Made meticulous measurements of the planets</a:t>
            </a:r>
          </a:p>
        </p:txBody>
      </p:sp>
      <p:pic>
        <p:nvPicPr>
          <p:cNvPr id="26628" name="Picture 5" descr="Tycho Brahe built the most advanced scientific devices of his era.  He was also an interesting character as a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3856038"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685800"/>
          </a:xfrm>
        </p:spPr>
        <p:txBody>
          <a:bodyPr/>
          <a:lstStyle/>
          <a:p>
            <a:pPr eaLnBrk="1" hangingPunct="1"/>
            <a:r>
              <a:rPr lang="en-US" altLang="en-US" dirty="0" smtClean="0"/>
              <a:t>Tycho Brahe’s Observations</a:t>
            </a:r>
          </a:p>
        </p:txBody>
      </p:sp>
      <p:sp>
        <p:nvSpPr>
          <p:cNvPr id="27651" name="Rectangle 3"/>
          <p:cNvSpPr>
            <a:spLocks noGrp="1" noChangeArrowheads="1"/>
          </p:cNvSpPr>
          <p:nvPr>
            <p:ph type="body" idx="1"/>
          </p:nvPr>
        </p:nvSpPr>
        <p:spPr>
          <a:xfrm>
            <a:off x="304800" y="1077913"/>
            <a:ext cx="4724400" cy="5160962"/>
          </a:xfrm>
        </p:spPr>
        <p:txBody>
          <a:bodyPr/>
          <a:lstStyle/>
          <a:p>
            <a:pPr lvl="1" eaLnBrk="1" hangingPunct="1"/>
            <a:endParaRPr lang="en-US" altLang="en-US" dirty="0" smtClean="0"/>
          </a:p>
          <a:p>
            <a:pPr lvl="1" eaLnBrk="1" hangingPunct="1"/>
            <a:r>
              <a:rPr lang="en-US" altLang="en-US" dirty="0" smtClean="0"/>
              <a:t>Made observations (supernova and comet) that suggested that the heavens were both changeable and more complex than believed</a:t>
            </a:r>
          </a:p>
          <a:p>
            <a:pPr lvl="1" eaLnBrk="1" hangingPunct="1"/>
            <a:r>
              <a:rPr lang="en-US" altLang="en-US" dirty="0" smtClean="0"/>
              <a:t>Proposed compromise geocentric model, as he observed no parallax!</a:t>
            </a:r>
          </a:p>
        </p:txBody>
      </p:sp>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219200"/>
            <a:ext cx="3856038"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685800"/>
          </a:xfrm>
        </p:spPr>
        <p:txBody>
          <a:bodyPr/>
          <a:lstStyle/>
          <a:p>
            <a:pPr eaLnBrk="1" hangingPunct="1"/>
            <a:r>
              <a:rPr lang="en-US" altLang="en-US" sz="2800" dirty="0" smtClean="0"/>
              <a:t>Astronomy in the Renaissance: Johannes Kepler</a:t>
            </a:r>
          </a:p>
        </p:txBody>
      </p:sp>
      <p:sp>
        <p:nvSpPr>
          <p:cNvPr id="28675" name="Rectangle 3"/>
          <p:cNvSpPr>
            <a:spLocks noGrp="1" noChangeArrowheads="1"/>
          </p:cNvSpPr>
          <p:nvPr>
            <p:ph type="body" idx="1"/>
          </p:nvPr>
        </p:nvSpPr>
        <p:spPr>
          <a:xfrm>
            <a:off x="304800" y="1371600"/>
            <a:ext cx="4419600" cy="4953000"/>
          </a:xfrm>
        </p:spPr>
        <p:txBody>
          <a:bodyPr/>
          <a:lstStyle/>
          <a:p>
            <a:pPr eaLnBrk="1" hangingPunct="1"/>
            <a:r>
              <a:rPr lang="en-US" altLang="en-US" dirty="0" smtClean="0"/>
              <a:t>Johannes Kepler (1571-1630)</a:t>
            </a:r>
          </a:p>
          <a:p>
            <a:pPr lvl="1" eaLnBrk="1" hangingPunct="1"/>
            <a:r>
              <a:rPr lang="en-US" altLang="en-US" dirty="0" smtClean="0"/>
              <a:t>Upon Tycho’s death, his data passed to Kepler, his young assistant</a:t>
            </a:r>
          </a:p>
          <a:p>
            <a:pPr lvl="1" eaLnBrk="1" hangingPunct="1"/>
            <a:r>
              <a:rPr lang="en-US" altLang="en-US" dirty="0" smtClean="0"/>
              <a:t>Using the very precise Mars data, Kepler showed the orbit to be an </a:t>
            </a:r>
            <a:r>
              <a:rPr lang="en-US" altLang="en-US" b="1" i="1" dirty="0" smtClean="0"/>
              <a:t>ellipse</a:t>
            </a:r>
          </a:p>
        </p:txBody>
      </p:sp>
      <p:pic>
        <p:nvPicPr>
          <p:cNvPr id="28676" name="Picture 5" descr="Johannes Kepler was an assistant to Tycho Brahe, and there is much mystery  and intrique surrounding his acquisition of Tycho's Mars d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066800"/>
            <a:ext cx="38909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title"/>
          </p:nvPr>
        </p:nvSpPr>
        <p:spPr>
          <a:xfrm>
            <a:off x="685800" y="457200"/>
            <a:ext cx="7772400" cy="990600"/>
          </a:xfrm>
        </p:spPr>
        <p:txBody>
          <a:bodyPr/>
          <a:lstStyle/>
          <a:p>
            <a:pPr eaLnBrk="1" hangingPunct="1"/>
            <a:r>
              <a:rPr lang="en-US" altLang="en-US" sz="3600" dirty="0" smtClean="0"/>
              <a:t>Kepler’s Success</a:t>
            </a:r>
          </a:p>
        </p:txBody>
      </p:sp>
      <p:sp>
        <p:nvSpPr>
          <p:cNvPr id="29701" name="Rectangle 4"/>
          <p:cNvSpPr>
            <a:spLocks noGrp="1" noChangeArrowheads="1"/>
          </p:cNvSpPr>
          <p:nvPr>
            <p:ph type="body" sz="half" idx="1"/>
          </p:nvPr>
        </p:nvSpPr>
        <p:spPr>
          <a:xfrm>
            <a:off x="228600" y="1600200"/>
            <a:ext cx="8077200" cy="2286000"/>
          </a:xfrm>
        </p:spPr>
        <p:txBody>
          <a:bodyPr/>
          <a:lstStyle/>
          <a:p>
            <a:pPr eaLnBrk="1" hangingPunct="1">
              <a:lnSpc>
                <a:spcPct val="90000"/>
              </a:lnSpc>
            </a:pPr>
            <a:r>
              <a:rPr lang="en-US" altLang="en-US" sz="2400" dirty="0" smtClean="0"/>
              <a:t>Using Tycho Brahe’s data, discovered that planets do not move in circles around the Sun, rather, they follow ellipses with the Sun located at one of the two foci!</a:t>
            </a:r>
          </a:p>
          <a:p>
            <a:pPr eaLnBrk="1" hangingPunct="1">
              <a:lnSpc>
                <a:spcPct val="90000"/>
              </a:lnSpc>
            </a:pPr>
            <a:r>
              <a:rPr lang="en-US" altLang="en-US" sz="2400" dirty="0" smtClean="0">
                <a:cs typeface="Times New Roman" panose="02020603050405020304" pitchFamily="18" charset="0"/>
              </a:rPr>
              <a:t>Astronomers use the term </a:t>
            </a:r>
            <a:r>
              <a:rPr lang="en-US" altLang="en-US" sz="2400" i="1" dirty="0" smtClean="0">
                <a:cs typeface="Times New Roman" panose="02020603050405020304" pitchFamily="18" charset="0"/>
              </a:rPr>
              <a:t>eccentricity</a:t>
            </a:r>
            <a:r>
              <a:rPr lang="en-US" altLang="en-US" sz="2400" b="1" dirty="0" smtClean="0">
                <a:cs typeface="Times New Roman" panose="02020603050405020304" pitchFamily="18" charset="0"/>
              </a:rPr>
              <a:t> </a:t>
            </a:r>
            <a:r>
              <a:rPr lang="en-US" altLang="en-US" sz="2400" dirty="0" smtClean="0">
                <a:cs typeface="Times New Roman" panose="02020603050405020304" pitchFamily="18" charset="0"/>
              </a:rPr>
              <a:t>to describe how round or “stretched out” an ellipse is</a:t>
            </a:r>
            <a:r>
              <a:rPr lang="en-US" altLang="en-US" sz="2400" dirty="0" smtClean="0"/>
              <a:t> – the higher (closer to 1) the eccentricity, the flatter the ellipse.</a:t>
            </a:r>
          </a:p>
        </p:txBody>
      </p:sp>
      <p:pic>
        <p:nvPicPr>
          <p:cNvPr id="29698" name="Picture 6" descr="The major axis of an ellipse runs from one end to the other along the long side.  The semimajor axis runs from the cento to one long end, and is half of the major axis."/>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t="5869"/>
          <a:stretch>
            <a:fillRect/>
          </a:stretch>
        </p:blipFill>
        <p:spPr bwMode="auto">
          <a:xfrm>
            <a:off x="914400" y="3733800"/>
            <a:ext cx="7315200" cy="263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85800" y="533400"/>
            <a:ext cx="7772400" cy="838200"/>
          </a:xfrm>
        </p:spPr>
        <p:txBody>
          <a:bodyPr/>
          <a:lstStyle/>
          <a:p>
            <a:pPr eaLnBrk="1" hangingPunct="1"/>
            <a:r>
              <a:rPr lang="en-US" altLang="en-US" dirty="0" smtClean="0"/>
              <a:t>Kepler’s 1</a:t>
            </a:r>
            <a:r>
              <a:rPr lang="en-US" altLang="en-US" baseline="30000" dirty="0" smtClean="0"/>
              <a:t>st</a:t>
            </a:r>
            <a:r>
              <a:rPr lang="en-US" altLang="en-US" dirty="0" smtClean="0"/>
              <a:t> Law</a:t>
            </a:r>
          </a:p>
        </p:txBody>
      </p:sp>
      <p:sp>
        <p:nvSpPr>
          <p:cNvPr id="30724" name="Rectangle 3"/>
          <p:cNvSpPr>
            <a:spLocks noGrp="1" noChangeArrowheads="1"/>
          </p:cNvSpPr>
          <p:nvPr>
            <p:ph type="body" idx="1"/>
          </p:nvPr>
        </p:nvSpPr>
        <p:spPr>
          <a:xfrm>
            <a:off x="533400" y="2362200"/>
            <a:ext cx="4114800" cy="2209800"/>
          </a:xfrm>
        </p:spPr>
        <p:txBody>
          <a:bodyPr/>
          <a:lstStyle/>
          <a:p>
            <a:pPr eaLnBrk="1" hangingPunct="1"/>
            <a:r>
              <a:rPr lang="en-US" altLang="en-US" dirty="0" smtClean="0"/>
              <a:t>Planets move in elliptical orbits with the Sun at one </a:t>
            </a:r>
            <a:r>
              <a:rPr lang="en-US" altLang="en-US" b="1" i="1" dirty="0" smtClean="0"/>
              <a:t>focus</a:t>
            </a:r>
            <a:r>
              <a:rPr lang="en-US" altLang="en-US" dirty="0" smtClean="0"/>
              <a:t> of the ellipse</a:t>
            </a:r>
          </a:p>
        </p:txBody>
      </p:sp>
      <p:pic>
        <p:nvPicPr>
          <p:cNvPr id="30722" name="Picture 4" descr="With the Sun at one focus of the ellipse, the orbiting planet follows an ellitical path.  The average distance between the planet and the Sun is the semi-major ax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633" y="1524000"/>
            <a:ext cx="3432567"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685800" y="304800"/>
            <a:ext cx="7772400" cy="838200"/>
          </a:xfrm>
        </p:spPr>
        <p:txBody>
          <a:bodyPr/>
          <a:lstStyle/>
          <a:p>
            <a:pPr eaLnBrk="1" hangingPunct="1"/>
            <a:r>
              <a:rPr lang="en-US" altLang="en-US" dirty="0" smtClean="0"/>
              <a:t>Kepler’s 2nd Law</a:t>
            </a:r>
          </a:p>
        </p:txBody>
      </p:sp>
      <p:sp>
        <p:nvSpPr>
          <p:cNvPr id="31747" name="Rectangle 4"/>
          <p:cNvSpPr>
            <a:spLocks noGrp="1" noChangeArrowheads="1"/>
          </p:cNvSpPr>
          <p:nvPr>
            <p:ph type="body" idx="1"/>
          </p:nvPr>
        </p:nvSpPr>
        <p:spPr>
          <a:xfrm>
            <a:off x="304800" y="1295400"/>
            <a:ext cx="3733800" cy="4800600"/>
          </a:xfrm>
        </p:spPr>
        <p:txBody>
          <a:bodyPr/>
          <a:lstStyle/>
          <a:p>
            <a:pPr eaLnBrk="1" hangingPunct="1"/>
            <a:r>
              <a:rPr lang="en-US" altLang="en-US" sz="2800" dirty="0" smtClean="0"/>
              <a:t>The orbital speed of a planet varies so that a line joining the Sun and the planet will sweep out equal areas in equal time intervals</a:t>
            </a:r>
          </a:p>
          <a:p>
            <a:pPr eaLnBrk="1" hangingPunct="1"/>
            <a:r>
              <a:rPr lang="en-US" altLang="en-US" sz="2800" dirty="0" smtClean="0"/>
              <a:t>The closer a planet is to the Sun, the faster it moves</a:t>
            </a:r>
          </a:p>
        </p:txBody>
      </p:sp>
      <p:pic>
        <p:nvPicPr>
          <p:cNvPr id="31748" name="Picture 5" descr="The area of a triangle swept out over two months close to the Sun will be equal to the area swept out when farther from the S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295400"/>
            <a:ext cx="43910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228600"/>
            <a:ext cx="7772400" cy="838200"/>
          </a:xfrm>
        </p:spPr>
        <p:txBody>
          <a:bodyPr/>
          <a:lstStyle/>
          <a:p>
            <a:pPr eaLnBrk="1" hangingPunct="1"/>
            <a:r>
              <a:rPr lang="en-US" altLang="en-US" dirty="0" smtClean="0"/>
              <a:t>Ancient Greek Astronomers</a:t>
            </a:r>
          </a:p>
        </p:txBody>
      </p:sp>
      <p:sp>
        <p:nvSpPr>
          <p:cNvPr id="5124" name="Rectangle 4"/>
          <p:cNvSpPr>
            <a:spLocks noGrp="1" noChangeArrowheads="1"/>
          </p:cNvSpPr>
          <p:nvPr>
            <p:ph type="body" idx="1"/>
          </p:nvPr>
        </p:nvSpPr>
        <p:spPr>
          <a:xfrm>
            <a:off x="685800" y="1371600"/>
            <a:ext cx="7772400" cy="4724400"/>
          </a:xfrm>
        </p:spPr>
        <p:txBody>
          <a:bodyPr/>
          <a:lstStyle/>
          <a:p>
            <a:pPr eaLnBrk="1" hangingPunct="1">
              <a:lnSpc>
                <a:spcPct val="90000"/>
              </a:lnSpc>
            </a:pPr>
            <a:r>
              <a:rPr lang="en-US" altLang="en-US" dirty="0" smtClean="0"/>
              <a:t>Through the use of models and observations, they were the first to use a careful and systematic manner to explain the workings of the heavens</a:t>
            </a:r>
          </a:p>
          <a:p>
            <a:pPr eaLnBrk="1" hangingPunct="1">
              <a:lnSpc>
                <a:spcPct val="90000"/>
              </a:lnSpc>
            </a:pPr>
            <a:r>
              <a:rPr lang="en-US" altLang="en-US" dirty="0" smtClean="0"/>
              <a:t>Limited to naked-eye observations, their idea of using logic and mathematics as tools for investigating nature is still with us today</a:t>
            </a:r>
          </a:p>
          <a:p>
            <a:pPr eaLnBrk="1" hangingPunct="1">
              <a:lnSpc>
                <a:spcPct val="90000"/>
              </a:lnSpc>
            </a:pPr>
            <a:r>
              <a:rPr lang="en-US" altLang="en-US" dirty="0" smtClean="0"/>
              <a:t>Their investigative methodology is in many ways as important as the discoveries themselves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838200"/>
          </a:xfrm>
        </p:spPr>
        <p:txBody>
          <a:bodyPr/>
          <a:lstStyle/>
          <a:p>
            <a:pPr eaLnBrk="1" hangingPunct="1"/>
            <a:r>
              <a:rPr lang="en-US" altLang="en-US" dirty="0" smtClean="0"/>
              <a:t>Kepler’s 3</a:t>
            </a:r>
            <a:r>
              <a:rPr lang="en-US" altLang="en-US" baseline="30000" dirty="0" smtClean="0"/>
              <a:t>rd</a:t>
            </a:r>
            <a:r>
              <a:rPr lang="en-US" altLang="en-US" dirty="0" smtClean="0"/>
              <a:t> Law</a:t>
            </a:r>
          </a:p>
        </p:txBody>
      </p:sp>
      <p:sp>
        <p:nvSpPr>
          <p:cNvPr id="32771" name="Rectangle 3"/>
          <p:cNvSpPr>
            <a:spLocks noGrp="1" noChangeArrowheads="1"/>
          </p:cNvSpPr>
          <p:nvPr>
            <p:ph type="body" idx="1"/>
          </p:nvPr>
        </p:nvSpPr>
        <p:spPr>
          <a:xfrm>
            <a:off x="304800" y="1371600"/>
            <a:ext cx="3733800" cy="4419600"/>
          </a:xfrm>
        </p:spPr>
        <p:txBody>
          <a:bodyPr/>
          <a:lstStyle/>
          <a:p>
            <a:pPr indent="-282575" eaLnBrk="1" hangingPunct="1"/>
            <a:r>
              <a:rPr lang="en-US" altLang="en-US" sz="2800" dirty="0" smtClean="0"/>
              <a:t>The amount of time a planet takes to orbit the Sun is related to its orbit’s size</a:t>
            </a:r>
          </a:p>
          <a:p>
            <a:pPr indent="-282575" eaLnBrk="1" hangingPunct="1"/>
            <a:r>
              <a:rPr lang="en-US" altLang="en-US" sz="2800" dirty="0" smtClean="0"/>
              <a:t>The square of the period, P, is proportional to the cube of the </a:t>
            </a:r>
            <a:r>
              <a:rPr lang="en-US" altLang="en-US" sz="2800" b="1" i="1" dirty="0" smtClean="0"/>
              <a:t>semimajor axis,</a:t>
            </a:r>
            <a:r>
              <a:rPr lang="en-US" altLang="en-US" sz="2800" dirty="0" smtClean="0"/>
              <a:t> a</a:t>
            </a:r>
          </a:p>
        </p:txBody>
      </p:sp>
      <p:pic>
        <p:nvPicPr>
          <p:cNvPr id="32772" name="Picture 5" descr="We still use Kepler's Third Law today! If 'a' is the semimajor axis of the ellipse in AU, and 'P' is the orbital period in years, then P squared is equal to a cub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295400"/>
            <a:ext cx="3897313"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838200"/>
          </a:xfrm>
        </p:spPr>
        <p:txBody>
          <a:bodyPr/>
          <a:lstStyle/>
          <a:p>
            <a:pPr eaLnBrk="1" hangingPunct="1"/>
            <a:r>
              <a:rPr lang="en-US" altLang="en-US" dirty="0" smtClean="0"/>
              <a:t>Orbital Period and Distance</a:t>
            </a:r>
          </a:p>
        </p:txBody>
      </p:sp>
      <p:sp>
        <p:nvSpPr>
          <p:cNvPr id="33795" name="Rectangle 3"/>
          <p:cNvSpPr>
            <a:spLocks noGrp="1" noChangeArrowheads="1"/>
          </p:cNvSpPr>
          <p:nvPr>
            <p:ph type="body" idx="1"/>
          </p:nvPr>
        </p:nvSpPr>
        <p:spPr>
          <a:xfrm>
            <a:off x="304800" y="1371600"/>
            <a:ext cx="3733800" cy="4800600"/>
          </a:xfrm>
        </p:spPr>
        <p:txBody>
          <a:bodyPr/>
          <a:lstStyle/>
          <a:p>
            <a:pPr indent="-282575" eaLnBrk="1" hangingPunct="1">
              <a:lnSpc>
                <a:spcPct val="90000"/>
              </a:lnSpc>
            </a:pPr>
            <a:r>
              <a:rPr lang="en-US" altLang="en-US" sz="2800" dirty="0" smtClean="0"/>
              <a:t>This law implies that a planet with a larger average distance from the Sun, which is the semimajor axis distance, will take longer to circle the Sun</a:t>
            </a:r>
          </a:p>
          <a:p>
            <a:pPr indent="-282575" eaLnBrk="1" hangingPunct="1">
              <a:lnSpc>
                <a:spcPct val="90000"/>
              </a:lnSpc>
            </a:pPr>
            <a:r>
              <a:rPr lang="en-US" altLang="en-US" sz="2800" dirty="0" smtClean="0"/>
              <a:t>Third law hints at the nature of the force holding the planets in orbit</a:t>
            </a:r>
          </a:p>
        </p:txBody>
      </p:sp>
      <p:pic>
        <p:nvPicPr>
          <p:cNvPr id="337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295400"/>
            <a:ext cx="3897313"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838200"/>
          </a:xfrm>
        </p:spPr>
        <p:txBody>
          <a:bodyPr/>
          <a:lstStyle/>
          <a:p>
            <a:pPr eaLnBrk="1" hangingPunct="1"/>
            <a:r>
              <a:rPr lang="en-US" altLang="en-US" dirty="0" smtClean="0"/>
              <a:t>Still in Use Today!</a:t>
            </a:r>
          </a:p>
        </p:txBody>
      </p:sp>
      <p:sp>
        <p:nvSpPr>
          <p:cNvPr id="34819" name="Rectangle 3"/>
          <p:cNvSpPr>
            <a:spLocks noGrp="1" noChangeArrowheads="1"/>
          </p:cNvSpPr>
          <p:nvPr>
            <p:ph type="body" idx="1"/>
          </p:nvPr>
        </p:nvSpPr>
        <p:spPr>
          <a:xfrm>
            <a:off x="304800" y="1371600"/>
            <a:ext cx="3733800" cy="4800600"/>
          </a:xfrm>
        </p:spPr>
        <p:txBody>
          <a:bodyPr/>
          <a:lstStyle/>
          <a:p>
            <a:pPr indent="-282575" eaLnBrk="1" hangingPunct="1"/>
            <a:r>
              <a:rPr lang="en-US" altLang="en-US" dirty="0" smtClean="0"/>
              <a:t>Third law can be used to determine the semimajor axis, a, if the period, P, is known, a measurement that is not difficult to make</a:t>
            </a:r>
          </a:p>
        </p:txBody>
      </p:sp>
      <p:pic>
        <p:nvPicPr>
          <p:cNvPr id="348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295400"/>
            <a:ext cx="3897313"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685800"/>
          </a:xfrm>
        </p:spPr>
        <p:txBody>
          <a:bodyPr/>
          <a:lstStyle/>
          <a:p>
            <a:pPr eaLnBrk="1" hangingPunct="1"/>
            <a:r>
              <a:rPr lang="en-US" altLang="en-US" sz="3600" dirty="0" smtClean="0"/>
              <a:t>Astronomy in the Renaissance: Galileo</a:t>
            </a:r>
          </a:p>
        </p:txBody>
      </p:sp>
      <p:sp>
        <p:nvSpPr>
          <p:cNvPr id="35843" name="Rectangle 3"/>
          <p:cNvSpPr>
            <a:spLocks noGrp="1" noChangeArrowheads="1"/>
          </p:cNvSpPr>
          <p:nvPr>
            <p:ph type="body" idx="1"/>
          </p:nvPr>
        </p:nvSpPr>
        <p:spPr>
          <a:xfrm>
            <a:off x="304800" y="1371600"/>
            <a:ext cx="4724400" cy="4572000"/>
          </a:xfrm>
        </p:spPr>
        <p:txBody>
          <a:bodyPr/>
          <a:lstStyle/>
          <a:p>
            <a:pPr eaLnBrk="1" hangingPunct="1"/>
            <a:r>
              <a:rPr lang="en-US" altLang="en-US" dirty="0" smtClean="0"/>
              <a:t>Galileo (1564-1642)</a:t>
            </a:r>
          </a:p>
          <a:p>
            <a:pPr lvl="1" eaLnBrk="1" hangingPunct="1"/>
            <a:r>
              <a:rPr lang="en-US" altLang="en-US" dirty="0" smtClean="0"/>
              <a:t>Contemporary of Kepler</a:t>
            </a:r>
          </a:p>
          <a:p>
            <a:pPr lvl="1" eaLnBrk="1" hangingPunct="1"/>
            <a:r>
              <a:rPr lang="en-US" altLang="en-US" dirty="0" smtClean="0"/>
              <a:t>First person to use the telescope to study the heavens and offer interpretations</a:t>
            </a:r>
          </a:p>
          <a:p>
            <a:pPr lvl="2" eaLnBrk="1" hangingPunct="1"/>
            <a:r>
              <a:rPr lang="en-US" altLang="en-US" dirty="0" smtClean="0"/>
              <a:t>The Moon’s surface has features similar to that of the Earth </a:t>
            </a:r>
            <a:r>
              <a:rPr lang="en-US" altLang="en-US" dirty="0" smtClean="0">
                <a:latin typeface="Symbol" panose="05050102010706020507" pitchFamily="18" charset="2"/>
              </a:rPr>
              <a:t>Þ</a:t>
            </a:r>
            <a:r>
              <a:rPr lang="en-US" altLang="en-US" dirty="0" smtClean="0"/>
              <a:t> The Moon is a ball of rock</a:t>
            </a:r>
          </a:p>
        </p:txBody>
      </p:sp>
      <p:pic>
        <p:nvPicPr>
          <p:cNvPr id="35844" name="Picture 5" descr="Galileo is widely considered the father of modern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295400"/>
            <a:ext cx="14112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 descr="Galileo created a sketch of the Moon, showing craters and maria."/>
          <p:cNvPicPr>
            <a:picLocks noChangeAspect="1"/>
          </p:cNvPicPr>
          <p:nvPr/>
        </p:nvPicPr>
        <p:blipFill>
          <a:blip r:embed="rId3" cstate="print">
            <a:extLst>
              <a:ext uri="{28A0092B-C50C-407E-A947-70E740481C1C}">
                <a14:useLocalDpi xmlns:a14="http://schemas.microsoft.com/office/drawing/2010/main" val="0"/>
              </a:ext>
            </a:extLst>
          </a:blip>
          <a:srcRect r="63635"/>
          <a:stretch>
            <a:fillRect/>
          </a:stretch>
        </p:blipFill>
        <p:spPr bwMode="auto">
          <a:xfrm>
            <a:off x="5376863" y="3432175"/>
            <a:ext cx="3048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7772400" cy="685800"/>
          </a:xfrm>
        </p:spPr>
        <p:txBody>
          <a:bodyPr/>
          <a:lstStyle/>
          <a:p>
            <a:pPr eaLnBrk="1" hangingPunct="1"/>
            <a:r>
              <a:rPr lang="en-US" altLang="en-US" dirty="0" smtClean="0"/>
              <a:t>Galileo’s Observations</a:t>
            </a:r>
          </a:p>
        </p:txBody>
      </p:sp>
      <p:sp>
        <p:nvSpPr>
          <p:cNvPr id="36867" name="Rectangle 3"/>
          <p:cNvSpPr>
            <a:spLocks noGrp="1" noChangeArrowheads="1"/>
          </p:cNvSpPr>
          <p:nvPr>
            <p:ph type="body" idx="1"/>
          </p:nvPr>
        </p:nvSpPr>
        <p:spPr>
          <a:xfrm>
            <a:off x="304800" y="1447800"/>
            <a:ext cx="4724400" cy="4572000"/>
          </a:xfrm>
        </p:spPr>
        <p:txBody>
          <a:bodyPr/>
          <a:lstStyle/>
          <a:p>
            <a:pPr lvl="1" eaLnBrk="1" hangingPunct="1"/>
            <a:r>
              <a:rPr lang="en-US" altLang="en-US" sz="2400" dirty="0" smtClean="0"/>
              <a:t>The Sun has spots </a:t>
            </a:r>
            <a:r>
              <a:rPr lang="en-US" altLang="en-US" sz="2400" dirty="0" smtClean="0">
                <a:latin typeface="Symbol" panose="05050102010706020507" pitchFamily="18" charset="2"/>
              </a:rPr>
              <a:t>Þ</a:t>
            </a:r>
            <a:r>
              <a:rPr lang="en-US" altLang="en-US" sz="2400" dirty="0" smtClean="0"/>
              <a:t> The Sun is not perfect, changes its appearance, and rotates</a:t>
            </a:r>
          </a:p>
          <a:p>
            <a:pPr lvl="1" eaLnBrk="1" hangingPunct="1"/>
            <a:r>
              <a:rPr lang="en-US" altLang="en-US" sz="2400" dirty="0" smtClean="0"/>
              <a:t>Jupiter has four objects orbiting it </a:t>
            </a:r>
            <a:r>
              <a:rPr lang="en-US" altLang="en-US" sz="2400" dirty="0" smtClean="0">
                <a:latin typeface="Symbol" panose="05050102010706020507" pitchFamily="18" charset="2"/>
              </a:rPr>
              <a:t>Þ</a:t>
            </a:r>
            <a:r>
              <a:rPr lang="en-US" altLang="en-US" sz="2400" dirty="0" smtClean="0"/>
              <a:t> The objects are moons and they are not circling Earth</a:t>
            </a:r>
          </a:p>
          <a:p>
            <a:pPr lvl="1" eaLnBrk="1" hangingPunct="1"/>
            <a:r>
              <a:rPr lang="en-US" altLang="en-US" sz="2400" dirty="0" smtClean="0"/>
              <a:t>Milky Way is populated by uncountable number of stars </a:t>
            </a:r>
            <a:r>
              <a:rPr lang="en-US" altLang="en-US" sz="2400" dirty="0" smtClean="0">
                <a:latin typeface="Symbol" panose="05050102010706020507" pitchFamily="18" charset="2"/>
              </a:rPr>
              <a:t>Þ</a:t>
            </a:r>
            <a:r>
              <a:rPr lang="en-US" altLang="en-US" sz="2400" dirty="0" smtClean="0"/>
              <a:t> Earth-centered universe is too simple</a:t>
            </a:r>
          </a:p>
        </p:txBody>
      </p:sp>
      <p:pic>
        <p:nvPicPr>
          <p:cNvPr id="36868" name="Picture 1" descr="Galileo also created sketches of the four large moons of Jupiter orbiting the giant planet."/>
          <p:cNvPicPr>
            <a:picLocks noChangeAspect="1"/>
          </p:cNvPicPr>
          <p:nvPr/>
        </p:nvPicPr>
        <p:blipFill>
          <a:blip r:embed="rId2" cstate="print">
            <a:extLst>
              <a:ext uri="{28A0092B-C50C-407E-A947-70E740481C1C}">
                <a14:useLocalDpi xmlns:a14="http://schemas.microsoft.com/office/drawing/2010/main" val="0"/>
              </a:ext>
            </a:extLst>
          </a:blip>
          <a:srcRect l="35455" r="28183"/>
          <a:stretch>
            <a:fillRect/>
          </a:stretch>
        </p:blipFill>
        <p:spPr bwMode="auto">
          <a:xfrm>
            <a:off x="5421313" y="2193925"/>
            <a:ext cx="30480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228600"/>
            <a:ext cx="8534400" cy="762000"/>
          </a:xfrm>
        </p:spPr>
        <p:txBody>
          <a:bodyPr/>
          <a:lstStyle/>
          <a:p>
            <a:pPr eaLnBrk="1" hangingPunct="1"/>
            <a:r>
              <a:rPr lang="en-US" altLang="en-US" dirty="0" smtClean="0"/>
              <a:t>Evidence for the Heliocentric Model</a:t>
            </a:r>
          </a:p>
        </p:txBody>
      </p:sp>
      <p:sp>
        <p:nvSpPr>
          <p:cNvPr id="68611" name="Rectangle 3"/>
          <p:cNvSpPr>
            <a:spLocks noGrp="1" noChangeArrowheads="1"/>
          </p:cNvSpPr>
          <p:nvPr>
            <p:ph type="body" idx="1"/>
          </p:nvPr>
        </p:nvSpPr>
        <p:spPr>
          <a:xfrm>
            <a:off x="685800" y="5486400"/>
            <a:ext cx="7772400" cy="914400"/>
          </a:xfrm>
        </p:spPr>
        <p:txBody>
          <a:bodyPr/>
          <a:lstStyle/>
          <a:p>
            <a:pPr eaLnBrk="1" hangingPunct="1">
              <a:lnSpc>
                <a:spcPct val="90000"/>
              </a:lnSpc>
              <a:defRPr/>
            </a:pPr>
            <a:r>
              <a:rPr lang="en-US" sz="2800" dirty="0" smtClean="0">
                <a:effectLst>
                  <a:outerShdw blurRad="38100" dist="38100" dir="2700000" algn="tl">
                    <a:srgbClr val="C0C0C0"/>
                  </a:outerShdw>
                </a:effectLst>
              </a:rPr>
              <a:t>Venus undergoes full phase cycle </a:t>
            </a:r>
            <a:r>
              <a:rPr lang="en-US" sz="2800" dirty="0" smtClean="0">
                <a:latin typeface="Symbol" pitchFamily="18" charset="2"/>
              </a:rPr>
              <a:t>Þ</a:t>
            </a:r>
            <a:r>
              <a:rPr lang="en-US" sz="2800" dirty="0" smtClean="0">
                <a:effectLst>
                  <a:outerShdw blurRad="38100" dist="38100" dir="2700000" algn="tl">
                    <a:srgbClr val="C0C0C0"/>
                  </a:outerShdw>
                </a:effectLst>
              </a:rPr>
              <a:t> Venus must circle Sun</a:t>
            </a:r>
          </a:p>
          <a:p>
            <a:pPr lvl="1" eaLnBrk="1" hangingPunct="1">
              <a:lnSpc>
                <a:spcPct val="90000"/>
              </a:lnSpc>
              <a:defRPr/>
            </a:pPr>
            <a:endParaRPr lang="en-US" sz="2400" dirty="0" smtClean="0"/>
          </a:p>
        </p:txBody>
      </p:sp>
      <p:pic>
        <p:nvPicPr>
          <p:cNvPr id="37892" name="Picture 4" descr="Galileo observed a full cycle of phases for Venus, showing that it must circle the S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295400"/>
            <a:ext cx="6462713"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685800" y="381000"/>
            <a:ext cx="7772400" cy="685800"/>
          </a:xfrm>
        </p:spPr>
        <p:txBody>
          <a:bodyPr/>
          <a:lstStyle/>
          <a:p>
            <a:pPr eaLnBrk="1" hangingPunct="1"/>
            <a:r>
              <a:rPr lang="en-US" altLang="en-US" sz="3600" dirty="0" smtClean="0"/>
              <a:t>One of the Founders of Modern Science</a:t>
            </a:r>
          </a:p>
        </p:txBody>
      </p:sp>
      <p:sp>
        <p:nvSpPr>
          <p:cNvPr id="38915" name="Rectangle 1027"/>
          <p:cNvSpPr>
            <a:spLocks noGrp="1" noChangeArrowheads="1"/>
          </p:cNvSpPr>
          <p:nvPr>
            <p:ph type="body" idx="1"/>
          </p:nvPr>
        </p:nvSpPr>
        <p:spPr>
          <a:xfrm>
            <a:off x="304800" y="1447800"/>
            <a:ext cx="4724400" cy="4572000"/>
          </a:xfrm>
        </p:spPr>
        <p:txBody>
          <a:bodyPr/>
          <a:lstStyle/>
          <a:p>
            <a:pPr eaLnBrk="1" hangingPunct="1"/>
            <a:r>
              <a:rPr lang="en-US" altLang="en-US" sz="2800" dirty="0" smtClean="0"/>
              <a:t>Credited with originating the experimental method for studying scientific problems</a:t>
            </a:r>
          </a:p>
          <a:p>
            <a:pPr eaLnBrk="1" hangingPunct="1"/>
            <a:r>
              <a:rPr lang="en-US" altLang="en-US" sz="2800" dirty="0" smtClean="0"/>
              <a:t>Deduced the first correct “laws of motion”</a:t>
            </a:r>
          </a:p>
          <a:p>
            <a:pPr eaLnBrk="1" hangingPunct="1"/>
            <a:r>
              <a:rPr lang="en-US" altLang="en-US" sz="2800" dirty="0" smtClean="0"/>
              <a:t>Was brought before the Inquisition and put under house arrest for the remainder of his life</a:t>
            </a:r>
          </a:p>
        </p:txBody>
      </p:sp>
      <p:pic>
        <p:nvPicPr>
          <p:cNvPr id="38916"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371600"/>
            <a:ext cx="3544888"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762000"/>
          </a:xfrm>
        </p:spPr>
        <p:txBody>
          <a:bodyPr/>
          <a:lstStyle/>
          <a:p>
            <a:pPr eaLnBrk="1" hangingPunct="1"/>
            <a:r>
              <a:rPr lang="en-US" altLang="en-US" dirty="0" smtClean="0"/>
              <a:t>Isaac Newton</a:t>
            </a:r>
          </a:p>
        </p:txBody>
      </p:sp>
      <p:sp>
        <p:nvSpPr>
          <p:cNvPr id="39939" name="Rectangle 3"/>
          <p:cNvSpPr>
            <a:spLocks noGrp="1" noChangeArrowheads="1"/>
          </p:cNvSpPr>
          <p:nvPr>
            <p:ph type="body" idx="1"/>
          </p:nvPr>
        </p:nvSpPr>
        <p:spPr>
          <a:xfrm>
            <a:off x="304800" y="1219200"/>
            <a:ext cx="4114800" cy="5105400"/>
          </a:xfrm>
        </p:spPr>
        <p:txBody>
          <a:bodyPr/>
          <a:lstStyle/>
          <a:p>
            <a:pPr eaLnBrk="1" hangingPunct="1"/>
            <a:r>
              <a:rPr lang="en-US" altLang="en-US" dirty="0" smtClean="0"/>
              <a:t>Isaac Newton (1642-1727) was born the year Galileo died</a:t>
            </a:r>
          </a:p>
          <a:p>
            <a:pPr eaLnBrk="1" hangingPunct="1"/>
            <a:r>
              <a:rPr lang="en-US" altLang="en-US" dirty="0" smtClean="0"/>
              <a:t>He made major advances in mathematics, physics, and astronomy</a:t>
            </a:r>
          </a:p>
        </p:txBody>
      </p:sp>
      <p:pic>
        <p:nvPicPr>
          <p:cNvPr id="39940" name="Picture 4" descr="Isaac Newton pushed forward the boundaries of science in his day, and is still admired and studied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219200"/>
            <a:ext cx="4284663"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04800"/>
            <a:ext cx="7772400" cy="685800"/>
          </a:xfrm>
        </p:spPr>
        <p:txBody>
          <a:bodyPr/>
          <a:lstStyle/>
          <a:p>
            <a:pPr eaLnBrk="1" hangingPunct="1"/>
            <a:r>
              <a:rPr lang="en-US" altLang="en-US" dirty="0" smtClean="0"/>
              <a:t>Newton’s Success</a:t>
            </a:r>
          </a:p>
        </p:txBody>
      </p:sp>
      <p:sp>
        <p:nvSpPr>
          <p:cNvPr id="40963" name="Rectangle 3"/>
          <p:cNvSpPr>
            <a:spLocks noGrp="1" noChangeArrowheads="1"/>
          </p:cNvSpPr>
          <p:nvPr>
            <p:ph type="body" idx="1"/>
          </p:nvPr>
        </p:nvSpPr>
        <p:spPr>
          <a:xfrm>
            <a:off x="381000" y="1143000"/>
            <a:ext cx="4343400" cy="4953000"/>
          </a:xfrm>
        </p:spPr>
        <p:txBody>
          <a:bodyPr/>
          <a:lstStyle/>
          <a:p>
            <a:pPr eaLnBrk="1" hangingPunct="1"/>
            <a:r>
              <a:rPr lang="en-US" altLang="en-US" sz="2800" dirty="0" smtClean="0"/>
              <a:t>He pioneered the modern studies of motion, optics, and gravity and discovered the mathematical methods of calculus</a:t>
            </a:r>
          </a:p>
          <a:p>
            <a:pPr eaLnBrk="1" hangingPunct="1"/>
            <a:r>
              <a:rPr lang="en-US" altLang="en-US" sz="2800" dirty="0" smtClean="0"/>
              <a:t>It was not until the 20</a:t>
            </a:r>
            <a:r>
              <a:rPr lang="en-US" altLang="en-US" sz="2800" baseline="30000" dirty="0" smtClean="0"/>
              <a:t>th</a:t>
            </a:r>
            <a:r>
              <a:rPr lang="en-US" altLang="en-US" sz="2800" dirty="0" smtClean="0"/>
              <a:t> century that Newton’s laws of motion and gravity were modified by the theories of relativity</a:t>
            </a:r>
          </a:p>
        </p:txBody>
      </p:sp>
      <p:pic>
        <p:nvPicPr>
          <p:cNvPr id="409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447800"/>
            <a:ext cx="41529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04800"/>
            <a:ext cx="7772400" cy="685800"/>
          </a:xfrm>
        </p:spPr>
        <p:txBody>
          <a:bodyPr/>
          <a:lstStyle/>
          <a:p>
            <a:pPr eaLnBrk="1" hangingPunct="1"/>
            <a:r>
              <a:rPr lang="en-US" altLang="en-US" dirty="0" smtClean="0"/>
              <a:t>The Growth of Astrophysics</a:t>
            </a:r>
          </a:p>
        </p:txBody>
      </p:sp>
      <p:sp>
        <p:nvSpPr>
          <p:cNvPr id="41987" name="Rectangle 3"/>
          <p:cNvSpPr>
            <a:spLocks noGrp="1" noChangeArrowheads="1"/>
          </p:cNvSpPr>
          <p:nvPr>
            <p:ph type="body" idx="1"/>
          </p:nvPr>
        </p:nvSpPr>
        <p:spPr>
          <a:xfrm>
            <a:off x="381000" y="1219200"/>
            <a:ext cx="8382000" cy="5105400"/>
          </a:xfrm>
        </p:spPr>
        <p:txBody>
          <a:bodyPr/>
          <a:lstStyle/>
          <a:p>
            <a:pPr eaLnBrk="1" hangingPunct="1"/>
            <a:r>
              <a:rPr lang="en-US" altLang="en-US" dirty="0" smtClean="0"/>
              <a:t>New Discoveries</a:t>
            </a:r>
          </a:p>
          <a:p>
            <a:pPr lvl="1" eaLnBrk="1" hangingPunct="1"/>
            <a:r>
              <a:rPr lang="en-US" altLang="en-US" dirty="0" smtClean="0"/>
              <a:t>In 1781, Sir William Herschel discovered Uranus; he also discovered that stars can have companions</a:t>
            </a:r>
          </a:p>
          <a:p>
            <a:pPr lvl="1" eaLnBrk="1" hangingPunct="1"/>
            <a:r>
              <a:rPr lang="en-US" altLang="en-US" dirty="0" smtClean="0"/>
              <a:t>Irregularities in Uranus’s orbit together with law of gravity led to discovery of Neptune</a:t>
            </a:r>
          </a:p>
          <a:p>
            <a:pPr eaLnBrk="1" hangingPunct="1"/>
            <a:r>
              <a:rPr lang="en-US" altLang="en-US" dirty="0" smtClean="0"/>
              <a:t>New Technologies</a:t>
            </a:r>
          </a:p>
          <a:p>
            <a:pPr lvl="1" eaLnBrk="1" hangingPunct="1"/>
            <a:r>
              <a:rPr lang="en-US" altLang="en-US" dirty="0" smtClean="0"/>
              <a:t>Improved optics led to bigger telescopes and the discovery of nebulas and galaxies</a:t>
            </a:r>
          </a:p>
          <a:p>
            <a:pPr lvl="1" eaLnBrk="1" hangingPunct="1"/>
            <a:r>
              <a:rPr lang="en-US" altLang="en-US" dirty="0" smtClean="0"/>
              <a:t>Photography allowed the detection of very faint objects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838200"/>
          </a:xfrm>
        </p:spPr>
        <p:txBody>
          <a:bodyPr/>
          <a:lstStyle/>
          <a:p>
            <a:pPr eaLnBrk="1" hangingPunct="1"/>
            <a:r>
              <a:rPr lang="en-US" altLang="en-US" dirty="0" smtClean="0"/>
              <a:t>Early Ideas: Pythagoras</a:t>
            </a:r>
          </a:p>
        </p:txBody>
      </p:sp>
      <p:sp>
        <p:nvSpPr>
          <p:cNvPr id="6147" name="Rectangle 3"/>
          <p:cNvSpPr>
            <a:spLocks noGrp="1" noChangeArrowheads="1"/>
          </p:cNvSpPr>
          <p:nvPr>
            <p:ph type="body" idx="1"/>
          </p:nvPr>
        </p:nvSpPr>
        <p:spPr>
          <a:xfrm>
            <a:off x="152400" y="1905000"/>
            <a:ext cx="4038600" cy="3581400"/>
          </a:xfrm>
        </p:spPr>
        <p:txBody>
          <a:bodyPr/>
          <a:lstStyle/>
          <a:p>
            <a:pPr eaLnBrk="1" hangingPunct="1"/>
            <a:r>
              <a:rPr lang="en-US" altLang="en-US" dirty="0" smtClean="0"/>
              <a:t>Pythagoras taught as early as 500 </a:t>
            </a:r>
            <a:r>
              <a:rPr lang="en-US" altLang="en-US" sz="2800" dirty="0" smtClean="0"/>
              <a:t>B.C.</a:t>
            </a:r>
            <a:r>
              <a:rPr lang="en-US" altLang="en-US" dirty="0" smtClean="0"/>
              <a:t> that the Earth was round, based on the belief that the sphere is the perfect shape used by the gods</a:t>
            </a:r>
          </a:p>
          <a:p>
            <a:pPr eaLnBrk="1" hangingPunct="1"/>
            <a:endParaRPr lang="en-US" altLang="en-US" dirty="0" smtClean="0"/>
          </a:p>
        </p:txBody>
      </p:sp>
      <p:pic>
        <p:nvPicPr>
          <p:cNvPr id="5" name="Picture 2" descr="The idea that the Earth is round is a very old one.  Pythagoras, Aristotle and other natural philosophers made and defended observations of a round 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057400"/>
            <a:ext cx="442058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762000"/>
          </a:xfrm>
        </p:spPr>
        <p:txBody>
          <a:bodyPr/>
          <a:lstStyle/>
          <a:p>
            <a:pPr eaLnBrk="1" hangingPunct="1"/>
            <a:r>
              <a:rPr lang="en-US" altLang="en-US" dirty="0" smtClean="0"/>
              <a:t>Early Ideas: Aristotle</a:t>
            </a:r>
          </a:p>
        </p:txBody>
      </p:sp>
      <p:sp>
        <p:nvSpPr>
          <p:cNvPr id="7171" name="Rectangle 3"/>
          <p:cNvSpPr>
            <a:spLocks noGrp="1" noChangeArrowheads="1"/>
          </p:cNvSpPr>
          <p:nvPr>
            <p:ph type="body" idx="1"/>
          </p:nvPr>
        </p:nvSpPr>
        <p:spPr>
          <a:xfrm>
            <a:off x="4572000" y="1371600"/>
            <a:ext cx="4267200" cy="4572000"/>
          </a:xfrm>
        </p:spPr>
        <p:txBody>
          <a:bodyPr/>
          <a:lstStyle/>
          <a:p>
            <a:pPr eaLnBrk="1" hangingPunct="1"/>
            <a:r>
              <a:rPr lang="en-US" altLang="en-US" dirty="0" smtClean="0"/>
              <a:t>By 300 </a:t>
            </a:r>
            <a:r>
              <a:rPr lang="en-US" altLang="en-US" sz="2800" dirty="0" smtClean="0"/>
              <a:t>B.C.</a:t>
            </a:r>
            <a:r>
              <a:rPr lang="en-US" altLang="en-US" dirty="0" smtClean="0"/>
              <a:t>, Aristotle presented naked-eye observations for the Earth’s spherical shape:</a:t>
            </a:r>
          </a:p>
          <a:p>
            <a:pPr lvl="1" eaLnBrk="1" hangingPunct="1"/>
            <a:r>
              <a:rPr lang="en-US" altLang="en-US" dirty="0" smtClean="0"/>
              <a:t>Shape of Earth’s shadow on the Moon during an eclipse</a:t>
            </a:r>
          </a:p>
        </p:txBody>
      </p:sp>
      <p:pic>
        <p:nvPicPr>
          <p:cNvPr id="7172" name="Picture 6" descr="Earth casts a round shadow on the moon in this time-laps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0200"/>
            <a:ext cx="45656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762000"/>
          </a:xfrm>
        </p:spPr>
        <p:txBody>
          <a:bodyPr/>
          <a:lstStyle/>
          <a:p>
            <a:pPr eaLnBrk="1" hangingPunct="1"/>
            <a:r>
              <a:rPr lang="en-US" altLang="en-US" sz="3600" dirty="0" smtClean="0"/>
              <a:t>More Observations of a Spherical Earth from Aristotle</a:t>
            </a:r>
          </a:p>
        </p:txBody>
      </p:sp>
      <p:sp>
        <p:nvSpPr>
          <p:cNvPr id="8195" name="Rectangle 3"/>
          <p:cNvSpPr>
            <a:spLocks noGrp="1" noChangeArrowheads="1"/>
          </p:cNvSpPr>
          <p:nvPr>
            <p:ph type="body" idx="1"/>
          </p:nvPr>
        </p:nvSpPr>
        <p:spPr>
          <a:xfrm>
            <a:off x="5092700" y="1752600"/>
            <a:ext cx="3733800" cy="4495800"/>
          </a:xfrm>
        </p:spPr>
        <p:txBody>
          <a:bodyPr/>
          <a:lstStyle/>
          <a:p>
            <a:pPr eaLnBrk="1" hangingPunct="1"/>
            <a:r>
              <a:rPr lang="en-US" altLang="en-US" sz="2800" dirty="0" smtClean="0"/>
              <a:t>He also noted that a traveler moving south will see stars previously hidden by the southern horizon</a:t>
            </a:r>
          </a:p>
          <a:p>
            <a:pPr eaLnBrk="1" hangingPunct="1"/>
            <a:r>
              <a:rPr lang="en-US" altLang="en-US" sz="2800" dirty="0" smtClean="0"/>
              <a:t>As ships sailed away from port, the hull would disappear first, and tops of sails last.</a:t>
            </a:r>
          </a:p>
        </p:txBody>
      </p:sp>
      <p:pic>
        <p:nvPicPr>
          <p:cNvPr id="5" name="Picture 2" descr="By making careful observations of the world around him, Aristotle was able to conclude that the Earth was 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5999"/>
            <a:ext cx="4800600" cy="3392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eaLnBrk="1" hangingPunct="1"/>
            <a:r>
              <a:rPr lang="en-US" altLang="en-US" sz="4000" dirty="0" smtClean="0"/>
              <a:t>Early Ideas:  Distance and Size of the Sun and Moon</a:t>
            </a:r>
          </a:p>
        </p:txBody>
      </p:sp>
      <p:sp>
        <p:nvSpPr>
          <p:cNvPr id="9219" name="Rectangle 3"/>
          <p:cNvSpPr>
            <a:spLocks noGrp="1" noChangeArrowheads="1"/>
          </p:cNvSpPr>
          <p:nvPr>
            <p:ph type="body" idx="1"/>
          </p:nvPr>
        </p:nvSpPr>
        <p:spPr>
          <a:xfrm>
            <a:off x="304800" y="4343400"/>
            <a:ext cx="8534400" cy="2057400"/>
          </a:xfrm>
        </p:spPr>
        <p:txBody>
          <a:bodyPr/>
          <a:lstStyle/>
          <a:p>
            <a:pPr eaLnBrk="1" hangingPunct="1"/>
            <a:r>
              <a:rPr lang="en-US" altLang="en-US" sz="2400" dirty="0" smtClean="0"/>
              <a:t>The sizes and distances of the Sun and Moon </a:t>
            </a:r>
            <a:r>
              <a:rPr lang="en-US" altLang="en-US" sz="2400" u="sng" dirty="0" smtClean="0"/>
              <a:t>relative</a:t>
            </a:r>
            <a:r>
              <a:rPr lang="en-US" altLang="en-US" sz="2400" dirty="0" smtClean="0"/>
              <a:t> to Earth were determined by Aristarchus about 75 years before Eratosthenes measured the Earth’s size</a:t>
            </a:r>
          </a:p>
          <a:p>
            <a:pPr eaLnBrk="1" hangingPunct="1"/>
            <a:r>
              <a:rPr lang="en-US" altLang="en-US" sz="2400" dirty="0" smtClean="0"/>
              <a:t>Once the actual size of the Earth was determined, the </a:t>
            </a:r>
            <a:r>
              <a:rPr lang="en-US" altLang="en-US" sz="2400" u="sng" dirty="0" smtClean="0"/>
              <a:t>absolute</a:t>
            </a:r>
            <a:r>
              <a:rPr lang="en-US" altLang="en-US" sz="2400" dirty="0" smtClean="0"/>
              <a:t> sizes and distances of the Sun and Moon could be determined</a:t>
            </a:r>
            <a:endParaRPr lang="en-US" altLang="en-US" sz="2000" dirty="0" smtClean="0"/>
          </a:p>
        </p:txBody>
      </p:sp>
      <p:pic>
        <p:nvPicPr>
          <p:cNvPr id="9220" name="Picture 6" descr="The Earth casts a conical shadow behind it in space. At the Moon's distance, the shadow is almost the same diameter as the Earth, allowing the measurement of the relative size of the M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150" y="1460500"/>
            <a:ext cx="682942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pPr eaLnBrk="1" hangingPunct="1"/>
            <a:r>
              <a:rPr lang="en-US" altLang="en-US" sz="4000" dirty="0" smtClean="0"/>
              <a:t>Relative Distance and Size of the Sun and Moon</a:t>
            </a:r>
          </a:p>
        </p:txBody>
      </p:sp>
      <p:sp>
        <p:nvSpPr>
          <p:cNvPr id="10243" name="Rectangle 3"/>
          <p:cNvSpPr>
            <a:spLocks noGrp="1" noChangeArrowheads="1"/>
          </p:cNvSpPr>
          <p:nvPr>
            <p:ph type="body" idx="1"/>
          </p:nvPr>
        </p:nvSpPr>
        <p:spPr>
          <a:xfrm>
            <a:off x="304800" y="4800600"/>
            <a:ext cx="8382000" cy="1295400"/>
          </a:xfrm>
        </p:spPr>
        <p:txBody>
          <a:bodyPr/>
          <a:lstStyle/>
          <a:p>
            <a:pPr eaLnBrk="1" hangingPunct="1">
              <a:lnSpc>
                <a:spcPct val="90000"/>
              </a:lnSpc>
            </a:pPr>
            <a:r>
              <a:rPr lang="en-US" altLang="en-US" sz="2800" dirty="0" smtClean="0"/>
              <a:t>These </a:t>
            </a:r>
            <a:r>
              <a:rPr lang="en-US" altLang="en-US" sz="2800" u="sng" dirty="0" smtClean="0"/>
              <a:t>relative</a:t>
            </a:r>
            <a:r>
              <a:rPr lang="en-US" altLang="en-US" sz="2800" dirty="0" smtClean="0"/>
              <a:t> sizes were based on the </a:t>
            </a:r>
            <a:r>
              <a:rPr lang="en-US" altLang="en-US" sz="2800" b="1" i="1" dirty="0" smtClean="0"/>
              <a:t>angular size</a:t>
            </a:r>
            <a:r>
              <a:rPr lang="en-US" altLang="en-US" sz="2800" dirty="0" smtClean="0"/>
              <a:t> of objects and a simple geometry formula relating the object’s diameter, its angular size, and its distance</a:t>
            </a:r>
          </a:p>
        </p:txBody>
      </p:sp>
      <p:pic>
        <p:nvPicPr>
          <p:cNvPr id="10244" name="Picture 6" descr="Trigonometry and Geometry can be used to find relative distances either from space (left panel) or on the ground (right pan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1524000"/>
            <a:ext cx="8277225"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381000"/>
            <a:ext cx="8686800" cy="914400"/>
          </a:xfrm>
        </p:spPr>
        <p:txBody>
          <a:bodyPr/>
          <a:lstStyle/>
          <a:p>
            <a:pPr eaLnBrk="1" hangingPunct="1"/>
            <a:r>
              <a:rPr lang="en-US" altLang="en-US" sz="3200" dirty="0" smtClean="0"/>
              <a:t>Measuring the Diameter of Astronomical Objects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85800" y="1981200"/>
                <a:ext cx="3581400" cy="4114800"/>
              </a:xfrm>
            </p:spPr>
            <p:txBody>
              <a:body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𝑙</m:t>
                      </m:r>
                      <m:r>
                        <a:rPr lang="en-US" altLang="en-US" b="0" i="1" smtClean="0">
                          <a:latin typeface="Cambria Math" panose="02040503050406030204" pitchFamily="18" charset="0"/>
                        </a:rPr>
                        <m:t>=2</m:t>
                      </m:r>
                      <m:r>
                        <a:rPr lang="en-US" altLang="en-US" b="0" i="1" smtClean="0">
                          <a:latin typeface="Cambria Math" panose="02040503050406030204" pitchFamily="18" charset="0"/>
                          <a:ea typeface="Cambria Math" panose="02040503050406030204" pitchFamily="18" charset="0"/>
                        </a:rPr>
                        <m:t>𝜋</m:t>
                      </m:r>
                      <m:r>
                        <a:rPr lang="en-US" altLang="en-US" b="0" i="1" smtClean="0">
                          <a:latin typeface="Cambria Math" panose="02040503050406030204" pitchFamily="18" charset="0"/>
                          <a:ea typeface="Cambria Math" panose="02040503050406030204" pitchFamily="18" charset="0"/>
                        </a:rPr>
                        <m:t>𝑑</m:t>
                      </m:r>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panose="02040503050406030204" pitchFamily="18" charset="0"/>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𝛼</m:t>
                          </m:r>
                        </m:num>
                        <m:den>
                          <m:r>
                            <a:rPr lang="en-US" altLang="en-US" b="0" i="1" smtClean="0">
                              <a:latin typeface="Cambria Math" panose="02040503050406030204" pitchFamily="18" charset="0"/>
                              <a:ea typeface="Cambria Math" panose="02040503050406030204" pitchFamily="18" charset="0"/>
                            </a:rPr>
                            <m:t>360°</m:t>
                          </m:r>
                        </m:den>
                      </m:f>
                    </m:oMath>
                  </m:oMathPara>
                </a14:m>
                <a:endParaRPr lang="en-US" altLang="en-US" i="1" dirty="0" smtClean="0"/>
              </a:p>
              <a:p>
                <a:pPr eaLnBrk="1" hangingPunct="1">
                  <a:spcBef>
                    <a:spcPct val="0"/>
                  </a:spcBef>
                  <a:buFontTx/>
                  <a:buNone/>
                </a:pPr>
                <a:endParaRPr lang="en-US" altLang="en-US" i="1" dirty="0"/>
              </a:p>
              <a:p>
                <a:pPr eaLnBrk="1" hangingPunct="1">
                  <a:spcBef>
                    <a:spcPct val="0"/>
                  </a:spcBef>
                  <a:buFontTx/>
                  <a:buNone/>
                </a:pPr>
                <a:r>
                  <a:rPr lang="en-US" altLang="en-US" sz="2800" i="1" dirty="0" smtClean="0"/>
                  <a:t>l</a:t>
                </a:r>
                <a:r>
                  <a:rPr lang="en-US" altLang="en-US" sz="2800" dirty="0" smtClean="0"/>
                  <a:t> </a:t>
                </a:r>
                <a:r>
                  <a:rPr lang="en-US" altLang="en-US" sz="2800" dirty="0"/>
                  <a:t>– linear size of object</a:t>
                </a:r>
              </a:p>
              <a:p>
                <a:pPr eaLnBrk="1" hangingPunct="1">
                  <a:spcBef>
                    <a:spcPct val="0"/>
                  </a:spcBef>
                  <a:buFontTx/>
                  <a:buNone/>
                </a:pPr>
                <a:r>
                  <a:rPr lang="en-US" altLang="en-US" sz="2800" i="1" dirty="0"/>
                  <a:t>d</a:t>
                </a:r>
                <a:r>
                  <a:rPr lang="en-US" altLang="en-US" sz="2800" dirty="0"/>
                  <a:t> – distance to object</a:t>
                </a:r>
              </a:p>
              <a:p>
                <a:pPr eaLnBrk="1" hangingPunct="1">
                  <a:spcBef>
                    <a:spcPct val="0"/>
                  </a:spcBef>
                  <a:buFontTx/>
                  <a:buNone/>
                </a:pPr>
                <a:r>
                  <a:rPr lang="el-GR" altLang="en-US" sz="2800" i="1" dirty="0"/>
                  <a:t>α</a:t>
                </a:r>
                <a:r>
                  <a:rPr lang="en-US" altLang="en-US" sz="2800" dirty="0"/>
                  <a:t> – angular size of object</a:t>
                </a: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85800" y="1981200"/>
                <a:ext cx="3581400" cy="4114800"/>
              </a:xfrm>
              <a:blipFill rotWithShape="0">
                <a:blip r:embed="rId2" cstate="print"/>
                <a:stretch>
                  <a:fillRect l="-3578"/>
                </a:stretch>
              </a:blipFill>
            </p:spPr>
            <p:txBody>
              <a:bodyPr/>
              <a:lstStyle/>
              <a:p>
                <a:r>
                  <a:rPr lang="en-US">
                    <a:noFill/>
                  </a:rPr>
                  <a:t> </a:t>
                </a:r>
              </a:p>
            </p:txBody>
          </p:sp>
        </mc:Fallback>
      </mc:AlternateContent>
      <p:pic>
        <p:nvPicPr>
          <p:cNvPr id="11269" name="Picture 7" descr="A circle is the basis for the geometry behind the small angle formu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85925"/>
            <a:ext cx="41465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SECTOMILLISECCONVERTED" val="1"/>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2&amp;quot;&quot;/&gt;&lt;property id=&quot;20307&quot; value=&quot;256&quot;/&gt;&lt;/object&gt;&lt;object type=&quot;3&quot; unique_id=&quot;10006&quot;&gt;&lt;property id=&quot;20148&quot; value=&quot;5&quot;/&gt;&lt;property id=&quot;20300&quot; value=&quot;Slide 2 - &amp;quot;Ancient Greek Astronomers&amp;quot;&quot;/&gt;&lt;property id=&quot;20307&quot; value=&quot;289&quot;/&gt;&lt;/object&gt;&lt;object type=&quot;3&quot; unique_id=&quot;10007&quot;&gt;&lt;property id=&quot;20148&quot; value=&quot;5&quot;/&gt;&lt;property id=&quot;20300&quot; value=&quot;Slide 3 - &amp;quot;Early Ideas: Pythagoras&amp;quot;&quot;/&gt;&lt;property id=&quot;20307&quot; value=&quot;290&quot;/&gt;&lt;/object&gt;&lt;object type=&quot;3&quot; unique_id=&quot;10008&quot;&gt;&lt;property id=&quot;20148&quot; value=&quot;5&quot;/&gt;&lt;property id=&quot;20300&quot; value=&quot;Slide 4 - &amp;quot;Early Ideas: Aristotle&amp;quot;&quot;/&gt;&lt;property id=&quot;20307&quot; value=&quot;291&quot;/&gt;&lt;/object&gt;&lt;object type=&quot;3&quot; unique_id=&quot;10009&quot;&gt;&lt;property id=&quot;20148&quot; value=&quot;5&quot;/&gt;&lt;property id=&quot;20300&quot; value=&quot;Slide 5 - &amp;quot;More Observations of a Spherical Earth from Aristotle&amp;quot;&quot;/&gt;&lt;property id=&quot;20307&quot; value=&quot;292&quot;/&gt;&lt;/object&gt;&lt;object type=&quot;3&quot; unique_id=&quot;10010&quot;&gt;&lt;property id=&quot;20148&quot; value=&quot;5&quot;/&gt;&lt;property id=&quot;20300&quot; value=&quot;Slide 10 - &amp;quot;Early Ideas: Eratosthenes&amp;quot;&quot;/&gt;&lt;property id=&quot;20307&quot; value=&quot;293&quot;/&gt;&lt;/object&gt;&lt;object type=&quot;3&quot; unique_id=&quot;10011&quot;&gt;&lt;property id=&quot;20148&quot; value=&quot;5&quot;/&gt;&lt;property id=&quot;20300&quot; value=&quot;Slide 11 - &amp;quot;Early Ideas: The Size of the Earth&amp;quot;&quot;/&gt;&lt;property id=&quot;20307&quot; value=&quot;294&quot;/&gt;&lt;/object&gt;&lt;object type=&quot;3&quot; unique_id=&quot;10012&quot;&gt;&lt;property id=&quot;20148&quot; value=&quot;5&quot;/&gt;&lt;property id=&quot;20300&quot; value=&quot;Slide 6 - &amp;quot;Early Ideas:  Distance and Size of the Sun and Moon&amp;quot;&quot;/&gt;&lt;property id=&quot;20307&quot; value=&quot;295&quot;/&gt;&lt;/object&gt;&lt;object type=&quot;3&quot; unique_id=&quot;10013&quot;&gt;&lt;property id=&quot;20148&quot; value=&quot;5&quot;/&gt;&lt;property id=&quot;20300&quot; value=&quot;Slide 7 - &amp;quot;Relative Distance and Size of the Sun and Moon&amp;quot;&quot;/&gt;&lt;property id=&quot;20307&quot; value=&quot;296&quot;/&gt;&lt;/object&gt;&lt;object type=&quot;3&quot; unique_id=&quot;10014&quot;&gt;&lt;property id=&quot;20148&quot; value=&quot;5&quot;/&gt;&lt;property id=&quot;20300&quot; value=&quot;Slide 9 - &amp;quot;Early Ideas:  Arguments for an Earth-centered Solar System&amp;quot;&quot;/&gt;&lt;property id=&quot;20307&quot; value=&quot;297&quot;/&gt;&lt;/object&gt;&lt;object type=&quot;3&quot; unique_id=&quot;10015&quot;&gt;&lt;property id=&quot;20148&quot; value=&quot;5&quot;/&gt;&lt;property id=&quot;20300&quot; value=&quot;Slide 8 - &amp;quot;Measuring the Diameter of Astronomical Objects&amp;quot;&quot;/&gt;&lt;property id=&quot;20307&quot; value=&quot;324&quot;/&gt;&lt;/object&gt;&lt;object type=&quot;3&quot; unique_id=&quot;10016&quot;&gt;&lt;property id=&quot;20148&quot; value=&quot;5&quot;/&gt;&lt;property id=&quot;20300&quot; value=&quot;Slide 12 - &amp;quot;Planets and the Zodiac&amp;quot;&quot;/&gt;&lt;property id=&quot;20307&quot; value=&quot;286&quot;/&gt;&lt;/object&gt;&lt;object type=&quot;3&quot; unique_id=&quot;10017&quot;&gt;&lt;property id=&quot;20148&quot; value=&quot;5&quot;/&gt;&lt;property id=&quot;20300&quot; value=&quot;Slide 13 - &amp;quot;Motion of the Planets&amp;quot;&quot;/&gt;&lt;property id=&quot;20307&quot; value=&quot;287&quot;/&gt;&lt;/object&gt;&lt;object type=&quot;3&quot; unique_id=&quot;10018&quot;&gt;&lt;property id=&quot;20148&quot; value=&quot;5&quot;/&gt;&lt;property id=&quot;20300&quot; value=&quot;Slide 14 - &amp;quot;Retrograde Motion&amp;quot;&quot;/&gt;&lt;property id=&quot;20307&quot; value=&quot;288&quot;/&gt;&lt;/object&gt;&lt;object type=&quot;3&quot; unique_id=&quot;10019&quot;&gt;&lt;property id=&quot;20148&quot; value=&quot;5&quot;/&gt;&lt;property id=&quot;20300&quot; value=&quot;Slide 15 - &amp;quot;Early Ideas: The Geocentric Model&amp;quot;&quot;/&gt;&lt;property id=&quot;20307&quot; value=&quot;298&quot;/&gt;&lt;/object&gt;&lt;object type=&quot;3&quot; unique_id=&quot;10020&quot;&gt;&lt;property id=&quot;20148&quot; value=&quot;5&quot;/&gt;&lt;property id=&quot;20300&quot; value=&quot;Slide 16 - &amp;quot;The Earth at the Center of the Universe!&amp;quot;&quot;/&gt;&lt;property id=&quot;20307&quot; value=&quot;299&quot;/&gt;&lt;/object&gt;&lt;object type=&quot;3&quot; unique_id=&quot;10021&quot;&gt;&lt;property id=&quot;20148&quot; value=&quot;5&quot;/&gt;&lt;property id=&quot;20300&quot; value=&quot;Slide 17 - &amp;quot;Ptolemy of Alexandria: Epicycles&amp;quot;&quot;/&gt;&lt;property id=&quot;20307&quot; value=&quot;300&quot;/&gt;&lt;/object&gt;&lt;object type=&quot;3&quot; unique_id=&quot;10022&quot;&gt;&lt;property id=&quot;20148&quot; value=&quot;5&quot;/&gt;&lt;property id=&quot;20300&quot; value=&quot;Slide 18 - &amp;quot;Ptolemy’s Success&amp;quot;&quot;/&gt;&lt;property id=&quot;20307&quot; value=&quot;301&quot;/&gt;&lt;/object&gt;&lt;object type=&quot;3&quot; unique_id=&quot;10023&quot;&gt;&lt;property id=&quot;20148&quot; value=&quot;5&quot;/&gt;&lt;property id=&quot;20300&quot; value=&quot;Slide 19 - &amp;quot;Non-Western Contributions&amp;quot;&quot;/&gt;&lt;property id=&quot;20307&quot; value=&quot;302&quot;/&gt;&lt;/object&gt;&lt;object type=&quot;3&quot; unique_id=&quot;10024&quot;&gt;&lt;property id=&quot;20148&quot; value=&quot;5&quot;/&gt;&lt;property id=&quot;20300&quot; value=&quot;Slide 20 - &amp;quot;Astronomy in the Renaissance: Copernicus&amp;quot;&quot;/&gt;&lt;property id=&quot;20307&quot; value=&quot;303&quot;/&gt;&lt;/object&gt;&lt;object type=&quot;3&quot; unique_id=&quot;10025&quot;&gt;&lt;property id=&quot;20148&quot; value=&quot;5&quot;/&gt;&lt;property id=&quot;20300&quot; value=&quot;Slide 21 - &amp;quot;Copernicus’s Success&amp;quot;&quot;/&gt;&lt;property id=&quot;20307&quot; value=&quot;304&quot;/&gt;&lt;/object&gt;&lt;object type=&quot;3&quot; unique_id=&quot;10026&quot;&gt;&lt;property id=&quot;20148&quot; value=&quot;5&quot;/&gt;&lt;property id=&quot;20300&quot; value=&quot;Slide 22 - &amp;quot;Copernicus’s Failure&amp;quot;&quot;/&gt;&lt;property id=&quot;20307&quot; value=&quot;305&quot;/&gt;&lt;/object&gt;&lt;object type=&quot;3&quot; unique_id=&quot;10027&quot;&gt;&lt;property id=&quot;20148&quot; value=&quot;5&quot;/&gt;&lt;property id=&quot;20300&quot; value=&quot;Slide 23 - &amp;quot;Astronomy in the Renaissance: Tycho Brahe&amp;quot;&quot;/&gt;&lt;property id=&quot;20307&quot; value=&quot;306&quot;/&gt;&lt;/object&gt;&lt;object type=&quot;3&quot; unique_id=&quot;10028&quot;&gt;&lt;property id=&quot;20148&quot; value=&quot;5&quot;/&gt;&lt;property id=&quot;20300&quot; value=&quot;Slide 24 - &amp;quot;Tycho Brahe’s Observations&amp;quot;&quot;/&gt;&lt;property id=&quot;20307&quot; value=&quot;307&quot;/&gt;&lt;/object&gt;&lt;object type=&quot;3&quot; unique_id=&quot;10029&quot;&gt;&lt;property id=&quot;20148&quot; value=&quot;5&quot;/&gt;&lt;property id=&quot;20300&quot; value=&quot;Slide 25 - &amp;quot;Astronomy in the Renaissance: Johannes Kepler&amp;quot;&quot;/&gt;&lt;property id=&quot;20307&quot; value=&quot;308&quot;/&gt;&lt;/object&gt;&lt;object type=&quot;3&quot; unique_id=&quot;10030&quot;&gt;&lt;property id=&quot;20148&quot; value=&quot;5&quot;/&gt;&lt;property id=&quot;20300&quot; value=&quot;Slide 26 - &amp;quot;Kepler’s Success&amp;quot;&quot;/&gt;&lt;property id=&quot;20307&quot; value=&quot;325&quot;/&gt;&lt;/object&gt;&lt;object type=&quot;3&quot; unique_id=&quot;10031&quot;&gt;&lt;property id=&quot;20148&quot; value=&quot;5&quot;/&gt;&lt;property id=&quot;20300&quot; value=&quot;Slide 27 - &amp;quot;Kepler’s 1st Law&amp;quot;&quot;/&gt;&lt;property id=&quot;20307&quot; value=&quot;309&quot;/&gt;&lt;/object&gt;&lt;object type=&quot;3&quot; unique_id=&quot;10032&quot;&gt;&lt;property id=&quot;20148&quot; value=&quot;5&quot;/&gt;&lt;property id=&quot;20300&quot; value=&quot;Slide 28 - &amp;quot;Kepler’s 2nd Law&amp;quot;&quot;/&gt;&lt;property id=&quot;20307&quot; value=&quot;310&quot;/&gt;&lt;/object&gt;&lt;object type=&quot;3&quot; unique_id=&quot;10033&quot;&gt;&lt;property id=&quot;20148&quot; value=&quot;5&quot;/&gt;&lt;property id=&quot;20300&quot; value=&quot;Slide 29 - &amp;quot;Kepler’s 3rd Law&amp;quot;&quot;/&gt;&lt;property id=&quot;20307&quot; value=&quot;311&quot;/&gt;&lt;/object&gt;&lt;object type=&quot;3&quot; unique_id=&quot;10034&quot;&gt;&lt;property id=&quot;20148&quot; value=&quot;5&quot;/&gt;&lt;property id=&quot;20300&quot; value=&quot;Slide 30 - &amp;quot;Orbital Period and Distance&amp;quot;&quot;/&gt;&lt;property id=&quot;20307&quot; value=&quot;312&quot;/&gt;&lt;/object&gt;&lt;object type=&quot;3&quot; unique_id=&quot;10035&quot;&gt;&lt;property id=&quot;20148&quot; value=&quot;5&quot;/&gt;&lt;property id=&quot;20300&quot; value=&quot;Slide 31 - &amp;quot;Still in Use Today!&amp;quot;&quot;/&gt;&lt;property id=&quot;20307&quot; value=&quot;313&quot;/&gt;&lt;/object&gt;&lt;object type=&quot;3&quot; unique_id=&quot;10036&quot;&gt;&lt;property id=&quot;20148&quot; value=&quot;5&quot;/&gt;&lt;property id=&quot;20300&quot; value=&quot;Slide 32 - &amp;quot;Astronomy in the Renaissance: Galileo&amp;quot;&quot;/&gt;&lt;property id=&quot;20307&quot; value=&quot;314&quot;/&gt;&lt;/object&gt;&lt;object type=&quot;3&quot; unique_id=&quot;10037&quot;&gt;&lt;property id=&quot;20148&quot; value=&quot;5&quot;/&gt;&lt;property id=&quot;20300&quot; value=&quot;Slide 33 - &amp;quot;Galileo’s Observations&amp;quot;&quot;/&gt;&lt;property id=&quot;20307&quot; value=&quot;315&quot;/&gt;&lt;/object&gt;&lt;object type=&quot;3&quot; unique_id=&quot;10038&quot;&gt;&lt;property id=&quot;20148&quot; value=&quot;5&quot;/&gt;&lt;property id=&quot;20300&quot; value=&quot;Slide 34 - &amp;quot;Evidence for the Heliocentric Model&amp;quot;&quot;/&gt;&lt;property id=&quot;20307&quot; value=&quot;316&quot;/&gt;&lt;/object&gt;&lt;object type=&quot;3&quot; unique_id=&quot;10039&quot;&gt;&lt;property id=&quot;20148&quot; value=&quot;5&quot;/&gt;&lt;property id=&quot;20300&quot; value=&quot;Slide 35 - &amp;quot;One of the Founders of Modern Science&amp;quot;&quot;/&gt;&lt;property id=&quot;20307&quot; value=&quot;317&quot;/&gt;&lt;/object&gt;&lt;object type=&quot;3&quot; unique_id=&quot;10040&quot;&gt;&lt;property id=&quot;20148&quot; value=&quot;5&quot;/&gt;&lt;property id=&quot;20300&quot; value=&quot;Slide 36 - &amp;quot;Isaac Newton&amp;quot;&quot;/&gt;&lt;property id=&quot;20307&quot; value=&quot;318&quot;/&gt;&lt;/object&gt;&lt;object type=&quot;3&quot; unique_id=&quot;10041&quot;&gt;&lt;property id=&quot;20148&quot; value=&quot;5&quot;/&gt;&lt;property id=&quot;20300&quot; value=&quot;Slide 37 - &amp;quot;Newton’s Success&amp;quot;&quot;/&gt;&lt;property id=&quot;20307&quot; value=&quot;319&quot;/&gt;&lt;/object&gt;&lt;object type=&quot;3&quot; unique_id=&quot;10042&quot;&gt;&lt;property id=&quot;20148&quot; value=&quot;5&quot;/&gt;&lt;property id=&quot;20300&quot; value=&quot;Slide 38 - &amp;quot;The Growth of Astrophysics&amp;quot;&quot;/&gt;&lt;property id=&quot;20307&quot; value=&quot;320&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ICTUREPATH" val="..\..\A_TMP\12_04.JPG"/>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3675</TotalTime>
  <Words>1630</Words>
  <Application>Microsoft Office PowerPoint</Application>
  <PresentationFormat>On-screen Show (4:3)</PresentationFormat>
  <Paragraphs>137</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Cambria Math</vt:lpstr>
      <vt:lpstr>Symbol</vt:lpstr>
      <vt:lpstr>Times New Roman</vt:lpstr>
      <vt:lpstr>ヒラギノ角ゴ Pro W3</vt:lpstr>
      <vt:lpstr>Default Design</vt:lpstr>
      <vt:lpstr>Chapter 2: The Rise of Astronomy</vt:lpstr>
      <vt:lpstr>Chapter 2</vt:lpstr>
      <vt:lpstr>Ancient Greek Astronomers</vt:lpstr>
      <vt:lpstr>Early Ideas: Pythagoras</vt:lpstr>
      <vt:lpstr>Early Ideas: Aristotle</vt:lpstr>
      <vt:lpstr>More Observations of a Spherical Earth from Aristotle</vt:lpstr>
      <vt:lpstr>Early Ideas:  Distance and Size of the Sun and Moon</vt:lpstr>
      <vt:lpstr>Relative Distance and Size of the Sun and Moon</vt:lpstr>
      <vt:lpstr>Measuring the Diameter of Astronomical Objects</vt:lpstr>
      <vt:lpstr>Early Ideas:  Arguments for an Earth-centered Solar System</vt:lpstr>
      <vt:lpstr>Early Ideas: Eratosthenes</vt:lpstr>
      <vt:lpstr>Early Ideas: The Size of the Earth</vt:lpstr>
      <vt:lpstr>Planets and the Zodiac</vt:lpstr>
      <vt:lpstr>Motion of the Planets</vt:lpstr>
      <vt:lpstr>Retrograde Motion</vt:lpstr>
      <vt:lpstr>Early Ideas: The Geocentric Model</vt:lpstr>
      <vt:lpstr>The Earth at the Center of the Universe!</vt:lpstr>
      <vt:lpstr>Ptolemy of Alexandria: Epicycles</vt:lpstr>
      <vt:lpstr>Ptolemy’s Success</vt:lpstr>
      <vt:lpstr>Non-Western Contributions</vt:lpstr>
      <vt:lpstr>Astronomy in the Renaissance: Copernicus</vt:lpstr>
      <vt:lpstr>Copernicus’s Success</vt:lpstr>
      <vt:lpstr>Copernicus’s Failure</vt:lpstr>
      <vt:lpstr>Astronomy in the Renaissance: Tycho Brahe</vt:lpstr>
      <vt:lpstr>Tycho Brahe’s Observations</vt:lpstr>
      <vt:lpstr>Astronomy in the Renaissance: Johannes Kepler</vt:lpstr>
      <vt:lpstr>Kepler’s Success</vt:lpstr>
      <vt:lpstr>Kepler’s 1st Law</vt:lpstr>
      <vt:lpstr>Kepler’s 2nd Law</vt:lpstr>
      <vt:lpstr>Kepler’s 3rd Law</vt:lpstr>
      <vt:lpstr>Orbital Period and Distance</vt:lpstr>
      <vt:lpstr>Still in Use Today!</vt:lpstr>
      <vt:lpstr>Astronomy in the Renaissance: Galileo</vt:lpstr>
      <vt:lpstr>Galileo’s Observations</vt:lpstr>
      <vt:lpstr>Evidence for the Heliocentric Model</vt:lpstr>
      <vt:lpstr>One of the Founders of Modern Science</vt:lpstr>
      <vt:lpstr>Isaac Newton</vt:lpstr>
      <vt:lpstr>Newton’s Success</vt:lpstr>
      <vt:lpstr>The Growth of Astrophysics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Patrick</dc:creator>
  <cp:lastModifiedBy>Starlett Thomas</cp:lastModifiedBy>
  <cp:revision>80</cp:revision>
  <cp:lastPrinted>2019-01-14T14:11:07Z</cp:lastPrinted>
  <dcterms:created xsi:type="dcterms:W3CDTF">2007-05-09T22:28:56Z</dcterms:created>
  <dcterms:modified xsi:type="dcterms:W3CDTF">2019-01-14T14:15:24Z</dcterms:modified>
</cp:coreProperties>
</file>