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76" r:id="rId5"/>
    <p:sldId id="271" r:id="rId6"/>
    <p:sldId id="272" r:id="rId7"/>
    <p:sldId id="257" r:id="rId8"/>
    <p:sldId id="258" r:id="rId9"/>
    <p:sldId id="261" r:id="rId10"/>
    <p:sldId id="259" r:id="rId11"/>
    <p:sldId id="260" r:id="rId12"/>
    <p:sldId id="262" r:id="rId13"/>
    <p:sldId id="263" r:id="rId14"/>
    <p:sldId id="264" r:id="rId15"/>
    <p:sldId id="265" r:id="rId16"/>
    <p:sldId id="266"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4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D298D2-8E9E-4710-A7DD-62577195DF7D}"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3249107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298D2-8E9E-4710-A7DD-62577195DF7D}"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200539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298D2-8E9E-4710-A7DD-62577195DF7D}"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324125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298D2-8E9E-4710-A7DD-62577195DF7D}"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38854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D298D2-8E9E-4710-A7DD-62577195DF7D}" type="datetimeFigureOut">
              <a:rPr lang="en-US" smtClean="0"/>
              <a:t>2/14/2019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3620311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D298D2-8E9E-4710-A7DD-62577195DF7D}"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380401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D298D2-8E9E-4710-A7DD-62577195DF7D}" type="datetimeFigureOut">
              <a:rPr lang="en-US" smtClean="0"/>
              <a:t>2/14/2019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174127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D298D2-8E9E-4710-A7DD-62577195DF7D}" type="datetimeFigureOut">
              <a:rPr lang="en-US" smtClean="0"/>
              <a:t>2/14/2019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348264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D298D2-8E9E-4710-A7DD-62577195DF7D}" type="datetimeFigureOut">
              <a:rPr lang="en-US" smtClean="0"/>
              <a:t>2/14/2019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2875645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D298D2-8E9E-4710-A7DD-62577195DF7D}"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113932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D298D2-8E9E-4710-A7DD-62577195DF7D}" type="datetimeFigureOut">
              <a:rPr lang="en-US" smtClean="0"/>
              <a:t>2/14/2019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7D5FB-0ACE-4DE4-B79B-B7A7FF4ABD8D}" type="slidenum">
              <a:rPr lang="en-US" smtClean="0"/>
              <a:t>‹#›</a:t>
            </a:fld>
            <a:endParaRPr lang="en-US"/>
          </a:p>
        </p:txBody>
      </p:sp>
    </p:spTree>
    <p:extLst>
      <p:ext uri="{BB962C8B-B14F-4D97-AF65-F5344CB8AC3E}">
        <p14:creationId xmlns:p14="http://schemas.microsoft.com/office/powerpoint/2010/main" val="1193484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298D2-8E9E-4710-A7DD-62577195DF7D}" type="datetimeFigureOut">
              <a:rPr lang="en-US" smtClean="0"/>
              <a:t>2/14/2019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7D5FB-0ACE-4DE4-B79B-B7A7FF4ABD8D}" type="slidenum">
              <a:rPr lang="en-US" smtClean="0"/>
              <a:t>‹#›</a:t>
            </a:fld>
            <a:endParaRPr lang="en-US"/>
          </a:p>
        </p:txBody>
      </p:sp>
    </p:spTree>
    <p:extLst>
      <p:ext uri="{BB962C8B-B14F-4D97-AF65-F5344CB8AC3E}">
        <p14:creationId xmlns:p14="http://schemas.microsoft.com/office/powerpoint/2010/main" val="387307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home.xtra.co.nz/hosts/Wingmakers/Pulsar%20Star%201257+12.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farm1.static.flickr.com/181/396142357_c1594de087.jpg?v=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Warm up label the diagram</a:t>
            </a:r>
            <a:endParaRPr lang="en-US" dirty="0"/>
          </a:p>
        </p:txBody>
      </p:sp>
      <p:pic>
        <p:nvPicPr>
          <p:cNvPr id="4" name="Content Placeholder 3"/>
          <p:cNvPicPr>
            <a:picLocks noGrp="1" noChangeAspect="1"/>
          </p:cNvPicPr>
          <p:nvPr>
            <p:ph idx="1"/>
          </p:nvPr>
        </p:nvPicPr>
        <p:blipFill>
          <a:blip r:embed="rId2"/>
          <a:stretch>
            <a:fillRect/>
          </a:stretch>
        </p:blipFill>
        <p:spPr>
          <a:xfrm>
            <a:off x="1369695" y="1690688"/>
            <a:ext cx="9086850" cy="3267075"/>
          </a:xfrm>
          <a:prstGeom prst="rect">
            <a:avLst/>
          </a:prstGeom>
        </p:spPr>
      </p:pic>
    </p:spTree>
    <p:extLst>
      <p:ext uri="{BB962C8B-B14F-4D97-AF65-F5344CB8AC3E}">
        <p14:creationId xmlns:p14="http://schemas.microsoft.com/office/powerpoint/2010/main" val="1908989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3201035"/>
          </a:xfrm>
        </p:spPr>
        <p:txBody>
          <a:bodyPr>
            <a:normAutofit/>
          </a:bodyPr>
          <a:lstStyle/>
          <a:p>
            <a:r>
              <a:rPr lang="en-US" dirty="0" smtClean="0"/>
              <a:t>The 1</a:t>
            </a:r>
            <a:r>
              <a:rPr lang="en-US" baseline="30000" dirty="0" smtClean="0"/>
              <a:t>st</a:t>
            </a:r>
            <a:r>
              <a:rPr lang="en-US" dirty="0" smtClean="0"/>
              <a:t> 3 stages, the nebula, </a:t>
            </a:r>
            <a:r>
              <a:rPr lang="en-US" dirty="0" err="1" smtClean="0"/>
              <a:t>protostar</a:t>
            </a:r>
            <a:r>
              <a:rPr lang="en-US" dirty="0" smtClean="0"/>
              <a:t>, and main sequence are the same for all stars. The rest of the life cycle depends on if it is a high mass or average / low mass star.</a:t>
            </a:r>
            <a:endParaRPr lang="en-US" dirty="0"/>
          </a:p>
        </p:txBody>
      </p:sp>
    </p:spTree>
    <p:extLst>
      <p:ext uri="{BB962C8B-B14F-4D97-AF65-F5344CB8AC3E}">
        <p14:creationId xmlns:p14="http://schemas.microsoft.com/office/powerpoint/2010/main" val="352061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 Low Mass Stars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274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US" dirty="0" smtClean="0"/>
              <a:t>Red Giant</a:t>
            </a:r>
            <a:endParaRPr lang="en-US" dirty="0"/>
          </a:p>
        </p:txBody>
      </p:sp>
      <p:sp>
        <p:nvSpPr>
          <p:cNvPr id="3" name="Content Placeholder 2"/>
          <p:cNvSpPr>
            <a:spLocks noGrp="1"/>
          </p:cNvSpPr>
          <p:nvPr>
            <p:ph idx="1"/>
          </p:nvPr>
        </p:nvSpPr>
        <p:spPr>
          <a:xfrm>
            <a:off x="838200" y="1295400"/>
            <a:ext cx="8128001" cy="5312229"/>
          </a:xfrm>
        </p:spPr>
        <p:txBody>
          <a:bodyPr>
            <a:normAutofit/>
          </a:bodyPr>
          <a:lstStyle/>
          <a:p>
            <a:r>
              <a:rPr lang="en-US" dirty="0" smtClean="0"/>
              <a:t>A Red giant </a:t>
            </a:r>
            <a:r>
              <a:rPr lang="en-US" dirty="0"/>
              <a:t>is formed during the later stages of the evolution of a star like the Sun, as it runs out of hydrogen fuel at its center. </a:t>
            </a:r>
          </a:p>
          <a:p>
            <a:r>
              <a:rPr lang="en-US" dirty="0" smtClean="0"/>
              <a:t>When a star runs out of hydrogen, it starts to burn helium for its energy source. This causes the star to expand and cool.</a:t>
            </a:r>
          </a:p>
          <a:p>
            <a:r>
              <a:rPr lang="en-US" dirty="0" smtClean="0"/>
              <a:t>This </a:t>
            </a:r>
            <a:r>
              <a:rPr lang="en-US" dirty="0"/>
              <a:t>is a large bright star with a cool surface. </a:t>
            </a:r>
            <a:endParaRPr lang="en-US" dirty="0" smtClean="0"/>
          </a:p>
          <a:p>
            <a:r>
              <a:rPr lang="en-US" dirty="0" smtClean="0"/>
              <a:t>Red </a:t>
            </a:r>
            <a:r>
              <a:rPr lang="en-US" dirty="0"/>
              <a:t>giants have diameter's between 10 and 100 times that of the Sun. They are very bright because they are so large, although their surface temperature is lower than that of the Sun, about </a:t>
            </a:r>
            <a:r>
              <a:rPr lang="en-US" dirty="0" smtClean="0"/>
              <a:t>2000-3000C</a:t>
            </a:r>
            <a:r>
              <a:rPr lang="en-US" dirty="0"/>
              <a:t>. </a:t>
            </a:r>
            <a:endParaRPr lang="en-US" dirty="0" smtClean="0"/>
          </a:p>
          <a:p>
            <a:r>
              <a:rPr lang="en-US" dirty="0" smtClean="0"/>
              <a:t>This </a:t>
            </a:r>
            <a:r>
              <a:rPr lang="en-US" dirty="0"/>
              <a:t>is the beginning of the end for a star</a:t>
            </a:r>
          </a:p>
          <a:p>
            <a:endParaRPr lang="en-US" dirty="0"/>
          </a:p>
        </p:txBody>
      </p:sp>
      <p:pic>
        <p:nvPicPr>
          <p:cNvPr id="4" name="Picture 3" descr="Chemical Elements - glowing Heliu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6201" y="295502"/>
            <a:ext cx="2790371" cy="2790371"/>
          </a:xfrm>
          <a:prstGeom prst="rect">
            <a:avLst/>
          </a:prstGeom>
        </p:spPr>
      </p:pic>
    </p:spTree>
    <p:extLst>
      <p:ext uri="{BB962C8B-B14F-4D97-AF65-F5344CB8AC3E}">
        <p14:creationId xmlns:p14="http://schemas.microsoft.com/office/powerpoint/2010/main" val="287030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Nova / Planetary Nebula</a:t>
            </a:r>
            <a:endParaRPr lang="en-US" dirty="0"/>
          </a:p>
        </p:txBody>
      </p:sp>
      <p:sp>
        <p:nvSpPr>
          <p:cNvPr id="3" name="Content Placeholder 2"/>
          <p:cNvSpPr>
            <a:spLocks noGrp="1"/>
          </p:cNvSpPr>
          <p:nvPr>
            <p:ph idx="1"/>
          </p:nvPr>
        </p:nvSpPr>
        <p:spPr>
          <a:xfrm>
            <a:off x="424542" y="1690688"/>
            <a:ext cx="8697686" cy="4351338"/>
          </a:xfrm>
        </p:spPr>
        <p:txBody>
          <a:bodyPr>
            <a:normAutofit lnSpcReduction="10000"/>
          </a:bodyPr>
          <a:lstStyle/>
          <a:p>
            <a:r>
              <a:rPr lang="en-US" dirty="0" smtClean="0"/>
              <a:t>As the star has begun burning helium in the red giant stage, iron is made as a by product. Iron is very stable and cannot be used by the star.</a:t>
            </a:r>
          </a:p>
          <a:p>
            <a:r>
              <a:rPr lang="en-US" dirty="0" smtClean="0"/>
              <a:t>The iron essentially acts as a poison.</a:t>
            </a:r>
          </a:p>
          <a:p>
            <a:r>
              <a:rPr lang="en-US" dirty="0" smtClean="0"/>
              <a:t>The star explodes (nova) and a planetary nebula is formed</a:t>
            </a:r>
          </a:p>
          <a:p>
            <a:pPr lvl="1"/>
            <a:r>
              <a:rPr lang="en-US" dirty="0" smtClean="0"/>
              <a:t>Planetary nebula is a misnomer as planets are not actually formed. Its believed that the name came from its shape</a:t>
            </a:r>
          </a:p>
          <a:p>
            <a:r>
              <a:rPr lang="en-US" dirty="0" smtClean="0"/>
              <a:t>The planetary nebula is a cloud of dust and debris left over from the explosion and surrounds the remaining white dwarf</a:t>
            </a:r>
            <a:endParaRPr lang="en-US" dirty="0"/>
          </a:p>
        </p:txBody>
      </p:sp>
      <p:pic>
        <p:nvPicPr>
          <p:cNvPr id="4" name="Picture 3" descr="About the Photo Booth Backdrop | This infrared image from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8824" y="107333"/>
            <a:ext cx="3121152" cy="2593848"/>
          </a:xfrm>
          <a:prstGeom prst="rect">
            <a:avLst/>
          </a:prstGeom>
        </p:spPr>
      </p:pic>
    </p:spTree>
    <p:extLst>
      <p:ext uri="{BB962C8B-B14F-4D97-AF65-F5344CB8AC3E}">
        <p14:creationId xmlns:p14="http://schemas.microsoft.com/office/powerpoint/2010/main" val="3031576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Dwarf</a:t>
            </a:r>
            <a:endParaRPr lang="en-US" dirty="0"/>
          </a:p>
        </p:txBody>
      </p:sp>
      <p:sp>
        <p:nvSpPr>
          <p:cNvPr id="3" name="Content Placeholder 2"/>
          <p:cNvSpPr>
            <a:spLocks noGrp="1"/>
          </p:cNvSpPr>
          <p:nvPr>
            <p:ph idx="1"/>
          </p:nvPr>
        </p:nvSpPr>
        <p:spPr/>
        <p:txBody>
          <a:bodyPr/>
          <a:lstStyle/>
          <a:p>
            <a:r>
              <a:rPr lang="en-US" dirty="0" smtClean="0"/>
              <a:t>Left behind in the middle of the planetary nebula is a white dwarf</a:t>
            </a:r>
          </a:p>
          <a:p>
            <a:r>
              <a:rPr lang="en-US" dirty="0" smtClean="0"/>
              <a:t>Super dense and extremely hot</a:t>
            </a:r>
          </a:p>
          <a:p>
            <a:r>
              <a:rPr lang="en-US" dirty="0" smtClean="0"/>
              <a:t>Think of the mass of the sun being squeezed into a ball the size of the Earth</a:t>
            </a:r>
          </a:p>
          <a:p>
            <a:r>
              <a:rPr lang="en-US" dirty="0" smtClean="0"/>
              <a:t>Shines from remaining, left over heat and energy.</a:t>
            </a:r>
            <a:endParaRPr lang="en-US" dirty="0"/>
          </a:p>
        </p:txBody>
      </p:sp>
      <p:pic>
        <p:nvPicPr>
          <p:cNvPr id="4" name="Picture 3" descr="R136a1 by Alpha-Element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4943" y="4452258"/>
            <a:ext cx="3518262" cy="2198914"/>
          </a:xfrm>
          <a:prstGeom prst="rect">
            <a:avLst/>
          </a:prstGeom>
        </p:spPr>
      </p:pic>
    </p:spTree>
    <p:extLst>
      <p:ext uri="{BB962C8B-B14F-4D97-AF65-F5344CB8AC3E}">
        <p14:creationId xmlns:p14="http://schemas.microsoft.com/office/powerpoint/2010/main" val="354758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Dwarf</a:t>
            </a:r>
            <a:endParaRPr lang="en-US" dirty="0"/>
          </a:p>
        </p:txBody>
      </p:sp>
      <p:sp>
        <p:nvSpPr>
          <p:cNvPr id="3" name="Content Placeholder 2"/>
          <p:cNvSpPr>
            <a:spLocks noGrp="1"/>
          </p:cNvSpPr>
          <p:nvPr>
            <p:ph idx="1"/>
          </p:nvPr>
        </p:nvSpPr>
        <p:spPr/>
        <p:txBody>
          <a:bodyPr/>
          <a:lstStyle/>
          <a:p>
            <a:r>
              <a:rPr lang="en-US" dirty="0" smtClean="0"/>
              <a:t>Theoretical, none known exist</a:t>
            </a:r>
          </a:p>
          <a:p>
            <a:r>
              <a:rPr lang="en-US" dirty="0" smtClean="0"/>
              <a:t>Believed to be like a lump of coal left over after the heat and energy from the white dwarf has cooled. </a:t>
            </a:r>
          </a:p>
        </p:txBody>
      </p:sp>
      <p:pic>
        <p:nvPicPr>
          <p:cNvPr id="4" name="Picture 3" descr="File:&lt;strong&gt;Black&lt;/strong&gt; Hole in the univer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114" y="2973977"/>
            <a:ext cx="5221917" cy="3524794"/>
          </a:xfrm>
          <a:prstGeom prst="rect">
            <a:avLst/>
          </a:prstGeom>
        </p:spPr>
      </p:pic>
    </p:spTree>
    <p:extLst>
      <p:ext uri="{BB962C8B-B14F-4D97-AF65-F5344CB8AC3E}">
        <p14:creationId xmlns:p14="http://schemas.microsoft.com/office/powerpoint/2010/main" val="311575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Mass Star</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796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Supergiant</a:t>
            </a:r>
            <a:endParaRPr lang="en-US" dirty="0"/>
          </a:p>
        </p:txBody>
      </p:sp>
      <p:sp>
        <p:nvSpPr>
          <p:cNvPr id="3" name="Content Placeholder 2"/>
          <p:cNvSpPr>
            <a:spLocks noGrp="1"/>
          </p:cNvSpPr>
          <p:nvPr>
            <p:ph idx="1"/>
          </p:nvPr>
        </p:nvSpPr>
        <p:spPr/>
        <p:txBody>
          <a:bodyPr/>
          <a:lstStyle/>
          <a:p>
            <a:r>
              <a:rPr lang="en-US" dirty="0" smtClean="0"/>
              <a:t>Similar stage to the Red Giant, except on a much larger scale</a:t>
            </a:r>
          </a:p>
          <a:p>
            <a:r>
              <a:rPr lang="en-US" dirty="0"/>
              <a:t>A </a:t>
            </a:r>
            <a:r>
              <a:rPr lang="en-US" dirty="0" smtClean="0"/>
              <a:t>red </a:t>
            </a:r>
            <a:r>
              <a:rPr lang="en-US" dirty="0"/>
              <a:t>supergiant </a:t>
            </a:r>
            <a:r>
              <a:rPr lang="en-US" dirty="0" smtClean="0"/>
              <a:t>star </a:t>
            </a:r>
            <a:r>
              <a:rPr lang="en-US" dirty="0"/>
              <a:t>is the largest </a:t>
            </a:r>
            <a:r>
              <a:rPr lang="en-US" dirty="0" smtClean="0"/>
              <a:t>volume type </a:t>
            </a:r>
            <a:r>
              <a:rPr lang="en-US" dirty="0"/>
              <a:t>of star in the universe but </a:t>
            </a:r>
            <a:r>
              <a:rPr lang="en-US" dirty="0" smtClean="0"/>
              <a:t>is not necessarily the </a:t>
            </a:r>
            <a:r>
              <a:rPr lang="en-US" dirty="0"/>
              <a:t>most </a:t>
            </a:r>
            <a:r>
              <a:rPr lang="en-US" dirty="0" smtClean="0"/>
              <a:t>massive </a:t>
            </a:r>
            <a:r>
              <a:rPr lang="en-US" dirty="0"/>
              <a:t>star. </a:t>
            </a:r>
            <a:endParaRPr lang="en-US" dirty="0" smtClean="0"/>
          </a:p>
          <a:p>
            <a:pPr lvl="1"/>
            <a:r>
              <a:rPr lang="en-US" dirty="0" smtClean="0"/>
              <a:t>Example </a:t>
            </a:r>
            <a:r>
              <a:rPr lang="en-US" dirty="0"/>
              <a:t>is Betelgeuse.</a:t>
            </a:r>
          </a:p>
          <a:p>
            <a:endParaRPr lang="en-US" dirty="0" smtClean="0"/>
          </a:p>
          <a:p>
            <a:endParaRPr lang="en-US" dirty="0" smtClean="0"/>
          </a:p>
          <a:p>
            <a:endParaRPr lang="en-US" dirty="0"/>
          </a:p>
        </p:txBody>
      </p:sp>
      <p:pic>
        <p:nvPicPr>
          <p:cNvPr id="5" name="Picture 4" descr="Why Some Stars Are Really Just Super Hot Vacuu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285" y="3189515"/>
            <a:ext cx="7010400" cy="3505200"/>
          </a:xfrm>
          <a:prstGeom prst="rect">
            <a:avLst/>
          </a:prstGeom>
        </p:spPr>
      </p:pic>
    </p:spTree>
    <p:extLst>
      <p:ext uri="{BB962C8B-B14F-4D97-AF65-F5344CB8AC3E}">
        <p14:creationId xmlns:p14="http://schemas.microsoft.com/office/powerpoint/2010/main" val="947478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Supernova</a:t>
            </a:r>
            <a:endParaRPr lang="en-US" dirty="0"/>
          </a:p>
        </p:txBody>
      </p:sp>
      <p:sp>
        <p:nvSpPr>
          <p:cNvPr id="3" name="Content Placeholder 2"/>
          <p:cNvSpPr>
            <a:spLocks noGrp="1"/>
          </p:cNvSpPr>
          <p:nvPr>
            <p:ph idx="1"/>
          </p:nvPr>
        </p:nvSpPr>
        <p:spPr/>
        <p:txBody>
          <a:bodyPr/>
          <a:lstStyle/>
          <a:p>
            <a:r>
              <a:rPr lang="en-US" dirty="0" smtClean="0"/>
              <a:t>The explosion of a massive star</a:t>
            </a:r>
          </a:p>
          <a:p>
            <a:r>
              <a:rPr lang="en-US" dirty="0"/>
              <a:t>Supernovas are a type of death for Massive </a:t>
            </a:r>
            <a:r>
              <a:rPr lang="en-US" dirty="0" smtClean="0"/>
              <a:t>Stars</a:t>
            </a:r>
            <a:r>
              <a:rPr lang="en-US" dirty="0"/>
              <a:t>. </a:t>
            </a:r>
            <a:endParaRPr lang="en-US" dirty="0" smtClean="0"/>
          </a:p>
          <a:p>
            <a:r>
              <a:rPr lang="en-US" dirty="0"/>
              <a:t>T</a:t>
            </a:r>
            <a:r>
              <a:rPr lang="en-US" dirty="0" smtClean="0"/>
              <a:t>hey </a:t>
            </a:r>
            <a:r>
              <a:rPr lang="en-US" dirty="0"/>
              <a:t>are a stellar explosion of its content material with a burst of radiation that </a:t>
            </a:r>
            <a:r>
              <a:rPr lang="en-US" dirty="0" smtClean="0"/>
              <a:t>is </a:t>
            </a:r>
            <a:r>
              <a:rPr lang="en-US" dirty="0"/>
              <a:t>very luminous</a:t>
            </a:r>
            <a:r>
              <a:rPr lang="en-US" dirty="0" smtClean="0"/>
              <a:t>.</a:t>
            </a:r>
          </a:p>
          <a:p>
            <a:r>
              <a:rPr lang="en-US" dirty="0" smtClean="0"/>
              <a:t>Leftover dust &amp; debris make a new nebula</a:t>
            </a:r>
          </a:p>
          <a:p>
            <a:r>
              <a:rPr lang="en-US" dirty="0" smtClean="0"/>
              <a:t>Either a neutron star or black hole is also left behind</a:t>
            </a:r>
            <a:endParaRPr lang="en-US" dirty="0"/>
          </a:p>
          <a:p>
            <a:endParaRPr lang="en-US" dirty="0"/>
          </a:p>
        </p:txBody>
      </p:sp>
      <p:pic>
        <p:nvPicPr>
          <p:cNvPr id="4" name="Picture 3" descr="&lt;strong&gt;SuperNova&lt;/strong&gt; by Shadow-Trance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1697" y="4130901"/>
            <a:ext cx="3127224" cy="2345418"/>
          </a:xfrm>
          <a:prstGeom prst="rect">
            <a:avLst/>
          </a:prstGeom>
        </p:spPr>
      </p:pic>
    </p:spTree>
    <p:extLst>
      <p:ext uri="{BB962C8B-B14F-4D97-AF65-F5344CB8AC3E}">
        <p14:creationId xmlns:p14="http://schemas.microsoft.com/office/powerpoint/2010/main" val="151599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Neutron Star</a:t>
            </a:r>
            <a:endParaRPr lang="en-US" dirty="0"/>
          </a:p>
        </p:txBody>
      </p:sp>
      <p:sp>
        <p:nvSpPr>
          <p:cNvPr id="3" name="Content Placeholder 2"/>
          <p:cNvSpPr>
            <a:spLocks noGrp="1"/>
          </p:cNvSpPr>
          <p:nvPr>
            <p:ph idx="1"/>
          </p:nvPr>
        </p:nvSpPr>
        <p:spPr/>
        <p:txBody>
          <a:bodyPr>
            <a:normAutofit lnSpcReduction="10000"/>
          </a:bodyPr>
          <a:lstStyle/>
          <a:p>
            <a:r>
              <a:rPr lang="en-US" dirty="0" smtClean="0"/>
              <a:t>Smallest, densest star</a:t>
            </a:r>
          </a:p>
          <a:p>
            <a:pPr lvl="1"/>
            <a:r>
              <a:rPr lang="en-US" dirty="0" smtClean="0"/>
              <a:t>~1.4x mass of our sun in ~12mi diameter</a:t>
            </a:r>
          </a:p>
          <a:p>
            <a:r>
              <a:rPr lang="en-US" dirty="0"/>
              <a:t>result of the gravitational collapse </a:t>
            </a:r>
            <a:r>
              <a:rPr lang="en-US" dirty="0" smtClean="0"/>
              <a:t>of the star after the supernova</a:t>
            </a:r>
          </a:p>
          <a:p>
            <a:r>
              <a:rPr lang="en-US" dirty="0" smtClean="0"/>
              <a:t>Gravity is ~ 2 billion times stronger than Earth’s gravity (space.com)</a:t>
            </a:r>
          </a:p>
          <a:p>
            <a:r>
              <a:rPr lang="en-US" dirty="0"/>
              <a:t>The power from the supernova that birthed it gives the star an extremely quick rotation, causing it to spin several times in a second. Neutron stars can spin as fast as 43,000 times per minute, gradually slowing over time</a:t>
            </a:r>
            <a:r>
              <a:rPr lang="en-US" dirty="0" smtClean="0"/>
              <a:t>. (space.com)</a:t>
            </a:r>
          </a:p>
          <a:p>
            <a:r>
              <a:rPr lang="en-US" dirty="0" smtClean="0"/>
              <a:t>A Pulsar is a type of neutron star; its </a:t>
            </a:r>
            <a:r>
              <a:rPr lang="en-US" dirty="0"/>
              <a:t>‘pulsating’ effect that can be seen when viewed at a specific </a:t>
            </a:r>
            <a:r>
              <a:rPr lang="en-US" dirty="0" smtClean="0"/>
              <a:t>angle.</a:t>
            </a:r>
          </a:p>
        </p:txBody>
      </p:sp>
      <p:pic>
        <p:nvPicPr>
          <p:cNvPr id="3074" name="Picture 2" descr="http://home.xtra.co.nz/hosts/Wingmakers/Pulsar%20Star%201257+1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95608" y="185058"/>
            <a:ext cx="2469289" cy="23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78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279"/>
          </a:xfrm>
        </p:spPr>
        <p:txBody>
          <a:bodyPr/>
          <a:lstStyle/>
          <a:p>
            <a:r>
              <a:rPr lang="en-US" dirty="0" smtClean="0"/>
              <a:t>Warm up</a:t>
            </a:r>
            <a:endParaRPr lang="en-US" dirty="0"/>
          </a:p>
        </p:txBody>
      </p:sp>
      <p:pic>
        <p:nvPicPr>
          <p:cNvPr id="4" name="Content Placeholder 3"/>
          <p:cNvPicPr>
            <a:picLocks noGrp="1" noChangeAspect="1"/>
          </p:cNvPicPr>
          <p:nvPr>
            <p:ph idx="1"/>
          </p:nvPr>
        </p:nvPicPr>
        <p:blipFill>
          <a:blip r:embed="rId2"/>
          <a:stretch>
            <a:fillRect/>
          </a:stretch>
        </p:blipFill>
        <p:spPr>
          <a:xfrm>
            <a:off x="1234942" y="1238301"/>
            <a:ext cx="9086850" cy="2207544"/>
          </a:xfrm>
          <a:prstGeom prst="rect">
            <a:avLst/>
          </a:prstGeom>
        </p:spPr>
      </p:pic>
      <p:pic>
        <p:nvPicPr>
          <p:cNvPr id="3" name="Picture 2"/>
          <p:cNvPicPr>
            <a:picLocks noChangeAspect="1"/>
          </p:cNvPicPr>
          <p:nvPr/>
        </p:nvPicPr>
        <p:blipFill>
          <a:blip r:embed="rId3"/>
          <a:stretch>
            <a:fillRect/>
          </a:stretch>
        </p:blipFill>
        <p:spPr>
          <a:xfrm>
            <a:off x="2470233" y="3901741"/>
            <a:ext cx="6962775" cy="2038350"/>
          </a:xfrm>
          <a:prstGeom prst="rect">
            <a:avLst/>
          </a:prstGeom>
        </p:spPr>
      </p:pic>
    </p:spTree>
    <p:extLst>
      <p:ext uri="{BB962C8B-B14F-4D97-AF65-F5344CB8AC3E}">
        <p14:creationId xmlns:p14="http://schemas.microsoft.com/office/powerpoint/2010/main" val="1900978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Hole</a:t>
            </a:r>
            <a:endParaRPr lang="en-US" dirty="0"/>
          </a:p>
        </p:txBody>
      </p:sp>
      <p:sp>
        <p:nvSpPr>
          <p:cNvPr id="3" name="Content Placeholder 2"/>
          <p:cNvSpPr>
            <a:spLocks noGrp="1"/>
          </p:cNvSpPr>
          <p:nvPr>
            <p:ph idx="1"/>
          </p:nvPr>
        </p:nvSpPr>
        <p:spPr/>
        <p:txBody>
          <a:bodyPr/>
          <a:lstStyle/>
          <a:p>
            <a:r>
              <a:rPr lang="en-US" dirty="0" smtClean="0"/>
              <a:t>a </a:t>
            </a:r>
            <a:r>
              <a:rPr lang="en-US" dirty="0"/>
              <a:t>region of space in which the gravitational field is so powerful that nothing, including light, can escape its pull. </a:t>
            </a:r>
            <a:endParaRPr lang="en-US" dirty="0" smtClean="0"/>
          </a:p>
          <a:p>
            <a:r>
              <a:rPr lang="en-US" dirty="0"/>
              <a:t>t</a:t>
            </a:r>
            <a:r>
              <a:rPr lang="en-US" dirty="0" smtClean="0"/>
              <a:t>he </a:t>
            </a:r>
            <a:r>
              <a:rPr lang="en-US" dirty="0"/>
              <a:t>black hole has a one-way surface, called an event horizon, into which objects can fall, but out of which nothing can come. It is called "black" because it absorbs all the light that hits it, reflecting </a:t>
            </a:r>
            <a:r>
              <a:rPr lang="en-US" dirty="0" smtClean="0"/>
              <a:t>nothing</a:t>
            </a:r>
          </a:p>
          <a:p>
            <a:r>
              <a:rPr lang="en-US" dirty="0" smtClean="0"/>
              <a:t> analysis </a:t>
            </a:r>
            <a:r>
              <a:rPr lang="en-US" dirty="0"/>
              <a:t>of black holes shows them to possess a temperature </a:t>
            </a:r>
            <a:endParaRPr lang="en-US" dirty="0" smtClean="0"/>
          </a:p>
          <a:p>
            <a:r>
              <a:rPr lang="en-US" dirty="0"/>
              <a:t>t</a:t>
            </a:r>
            <a:r>
              <a:rPr lang="en-US" dirty="0" smtClean="0"/>
              <a:t>he end result for the largest stars</a:t>
            </a:r>
            <a:endParaRPr lang="en-US" dirty="0"/>
          </a:p>
        </p:txBody>
      </p:sp>
      <p:pic>
        <p:nvPicPr>
          <p:cNvPr id="4" name="Picture 3" descr="Gilghamesh: Segundo a Teoria da Física Quântica: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686" y="4451309"/>
            <a:ext cx="3106735" cy="2308720"/>
          </a:xfrm>
          <a:prstGeom prst="rect">
            <a:avLst/>
          </a:prstGeom>
        </p:spPr>
      </p:pic>
    </p:spTree>
    <p:extLst>
      <p:ext uri="{BB962C8B-B14F-4D97-AF65-F5344CB8AC3E}">
        <p14:creationId xmlns:p14="http://schemas.microsoft.com/office/powerpoint/2010/main" val="103274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49012"/>
          </a:xfrm>
        </p:spPr>
        <p:txBody>
          <a:bodyPr/>
          <a:lstStyle/>
          <a:p>
            <a:r>
              <a:rPr lang="en-US" dirty="0" smtClean="0"/>
              <a:t>The Life Cycle of a Star</a:t>
            </a:r>
            <a:endParaRPr lang="en-US" dirty="0"/>
          </a:p>
        </p:txBody>
      </p:sp>
      <p:sp>
        <p:nvSpPr>
          <p:cNvPr id="3" name="Subtitle 2"/>
          <p:cNvSpPr>
            <a:spLocks noGrp="1"/>
          </p:cNvSpPr>
          <p:nvPr>
            <p:ph type="subTitle" idx="1"/>
          </p:nvPr>
        </p:nvSpPr>
        <p:spPr/>
        <p:txBody>
          <a:bodyPr/>
          <a:lstStyle/>
          <a:p>
            <a:endParaRPr lang="en-US"/>
          </a:p>
        </p:txBody>
      </p:sp>
      <p:pic>
        <p:nvPicPr>
          <p:cNvPr id="4" name="Picture 3" descr="Astronomy/Stellar Evolution - Science Olympiad Studen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885042"/>
            <a:ext cx="7229846" cy="3653793"/>
          </a:xfrm>
          <a:prstGeom prst="rect">
            <a:avLst/>
          </a:prstGeom>
        </p:spPr>
      </p:pic>
    </p:spTree>
    <p:extLst>
      <p:ext uri="{BB962C8B-B14F-4D97-AF65-F5344CB8AC3E}">
        <p14:creationId xmlns:p14="http://schemas.microsoft.com/office/powerpoint/2010/main" val="474074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011" y="365125"/>
            <a:ext cx="10968789" cy="1325563"/>
          </a:xfrm>
        </p:spPr>
        <p:txBody>
          <a:bodyPr/>
          <a:lstStyle/>
          <a:p>
            <a:r>
              <a:rPr lang="en-US" dirty="0" smtClean="0"/>
              <a:t>Today I am learning about the life cycle of a star</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2994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Star’s life</a:t>
            </a:r>
            <a:endParaRPr lang="en-US" dirty="0"/>
          </a:p>
        </p:txBody>
      </p:sp>
      <p:sp>
        <p:nvSpPr>
          <p:cNvPr id="3" name="Content Placeholder 2"/>
          <p:cNvSpPr>
            <a:spLocks noGrp="1"/>
          </p:cNvSpPr>
          <p:nvPr>
            <p:ph idx="1"/>
          </p:nvPr>
        </p:nvSpPr>
        <p:spPr/>
        <p:txBody>
          <a:bodyPr>
            <a:normAutofit fontScale="92500"/>
          </a:bodyPr>
          <a:lstStyle/>
          <a:p>
            <a:r>
              <a:rPr lang="en-US" dirty="0" smtClean="0"/>
              <a:t>A </a:t>
            </a:r>
            <a:r>
              <a:rPr lang="en-US" dirty="0"/>
              <a:t>star is a really hot ball of gas, with hydrogen fusing into helium at its core. </a:t>
            </a:r>
            <a:endParaRPr lang="en-US" dirty="0" smtClean="0"/>
          </a:p>
          <a:p>
            <a:r>
              <a:rPr lang="en-US" dirty="0" smtClean="0"/>
              <a:t>Stars </a:t>
            </a:r>
            <a:r>
              <a:rPr lang="en-US" dirty="0"/>
              <a:t>spend the majority of their lives fusing hydrogen, and when the hydrogen fuel is gone, stars fuse helium into carbon. </a:t>
            </a:r>
            <a:endParaRPr lang="en-US" dirty="0" smtClean="0"/>
          </a:p>
          <a:p>
            <a:r>
              <a:rPr lang="en-US" dirty="0" smtClean="0"/>
              <a:t>The </a:t>
            </a:r>
            <a:r>
              <a:rPr lang="en-US" dirty="0"/>
              <a:t>more massive stars can fuse carbon into even heavier elements, which is where most of the heavy elements in the universe are made. </a:t>
            </a:r>
            <a:endParaRPr lang="en-US" dirty="0" smtClean="0"/>
          </a:p>
          <a:p>
            <a:r>
              <a:rPr lang="en-US" dirty="0" smtClean="0"/>
              <a:t>Throughout </a:t>
            </a:r>
            <a:r>
              <a:rPr lang="en-US" dirty="0"/>
              <a:t>this whole process is that battle between gravity and gas pressure, known as equilibrium. It’s crucial to keep this battle in your mind when trying to understand how stars live and die. </a:t>
            </a:r>
          </a:p>
          <a:p>
            <a:r>
              <a:rPr lang="en-US" dirty="0" smtClean="0"/>
              <a:t>Length of life for a star is dependent on its size.</a:t>
            </a:r>
          </a:p>
          <a:p>
            <a:r>
              <a:rPr lang="en-US" dirty="0" smtClean="0"/>
              <a:t>Smaller stars tend to “live” longer than massive stars</a:t>
            </a:r>
            <a:endParaRPr lang="en-US" dirty="0"/>
          </a:p>
        </p:txBody>
      </p:sp>
    </p:spTree>
    <p:extLst>
      <p:ext uri="{BB962C8B-B14F-4D97-AF65-F5344CB8AC3E}">
        <p14:creationId xmlns:p14="http://schemas.microsoft.com/office/powerpoint/2010/main" val="234912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is Just a Number</a:t>
            </a:r>
            <a:endParaRPr lang="en-US" dirty="0"/>
          </a:p>
        </p:txBody>
      </p:sp>
      <p:sp>
        <p:nvSpPr>
          <p:cNvPr id="3" name="Content Placeholder 2"/>
          <p:cNvSpPr>
            <a:spLocks noGrp="1"/>
          </p:cNvSpPr>
          <p:nvPr>
            <p:ph idx="1"/>
          </p:nvPr>
        </p:nvSpPr>
        <p:spPr/>
        <p:txBody>
          <a:bodyPr>
            <a:normAutofit lnSpcReduction="10000"/>
          </a:bodyPr>
          <a:lstStyle/>
          <a:p>
            <a:r>
              <a:rPr lang="en-US" dirty="0" smtClean="0"/>
              <a:t>Most </a:t>
            </a:r>
            <a:r>
              <a:rPr lang="en-US" dirty="0"/>
              <a:t>stars are between 1 billion and 10 billion years old. Some stars may even be close to 13.7 billion years old—the observed age of the universe. </a:t>
            </a:r>
            <a:endParaRPr lang="en-US" dirty="0" smtClean="0"/>
          </a:p>
          <a:p>
            <a:r>
              <a:rPr lang="en-US" dirty="0" smtClean="0"/>
              <a:t>The </a:t>
            </a:r>
            <a:r>
              <a:rPr lang="en-US" dirty="0"/>
              <a:t>oldest star yet discovered, HE 1523-0901, is an estimated 13.2 billion years old</a:t>
            </a:r>
            <a:r>
              <a:rPr lang="en-US" dirty="0" smtClean="0"/>
              <a:t>.</a:t>
            </a:r>
            <a:endParaRPr lang="en-US" dirty="0"/>
          </a:p>
          <a:p>
            <a:r>
              <a:rPr lang="en-US" dirty="0"/>
              <a:t>The more massive the star, the shorter its lifespan, primarily because massive stars have greater pressure on their cores, causing them to burn hydrogen more rapidly. </a:t>
            </a:r>
            <a:endParaRPr lang="en-US" dirty="0" smtClean="0"/>
          </a:p>
          <a:p>
            <a:r>
              <a:rPr lang="en-US" dirty="0" smtClean="0"/>
              <a:t>The </a:t>
            </a:r>
            <a:r>
              <a:rPr lang="en-US" dirty="0"/>
              <a:t>most massive stars last an average of about one million years, while stars of minimum mass (red dwarfs) burn their fuel very slowly and last tens to hundreds of billions of years</a:t>
            </a:r>
            <a:r>
              <a:rPr lang="en-US" dirty="0" smtClean="0"/>
              <a:t>.</a:t>
            </a:r>
            <a:endParaRPr lang="en-US" dirty="0"/>
          </a:p>
        </p:txBody>
      </p:sp>
    </p:spTree>
    <p:extLst>
      <p:ext uri="{BB962C8B-B14F-4D97-AF65-F5344CB8AC3E}">
        <p14:creationId xmlns:p14="http://schemas.microsoft.com/office/powerpoint/2010/main" val="294120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Nebula</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the </a:t>
            </a:r>
            <a:r>
              <a:rPr lang="en-US" dirty="0"/>
              <a:t>birth of a star begins in the Stellar Nursery (nebula) where gas and dust begin to combine to form the star. </a:t>
            </a:r>
            <a:endParaRPr lang="en-US" dirty="0" smtClean="0"/>
          </a:p>
          <a:p>
            <a:r>
              <a:rPr lang="en-US" dirty="0" smtClean="0"/>
              <a:t>A </a:t>
            </a:r>
            <a:r>
              <a:rPr lang="en-US" dirty="0"/>
              <a:t>nebula is a cloud of dust and gas, composed primarily of hydrogen (97%) and helium (3%). </a:t>
            </a:r>
            <a:endParaRPr lang="en-US" dirty="0" smtClean="0"/>
          </a:p>
          <a:p>
            <a:r>
              <a:rPr lang="en-US" dirty="0" smtClean="0"/>
              <a:t>Within </a:t>
            </a:r>
            <a:r>
              <a:rPr lang="en-US" dirty="0"/>
              <a:t>a nebula, there are varying regions </a:t>
            </a:r>
            <a:r>
              <a:rPr lang="en-US" dirty="0" smtClean="0"/>
              <a:t>where </a:t>
            </a:r>
            <a:r>
              <a:rPr lang="en-US" dirty="0"/>
              <a:t>gravity causes this dust and gas gather more atoms (mass), their gravitational attraction to other atoms increases, pulling more atoms into the “clump” (star). </a:t>
            </a:r>
          </a:p>
        </p:txBody>
      </p:sp>
      <p:pic>
        <p:nvPicPr>
          <p:cNvPr id="1026" name="Picture 2" descr="http://farm1.static.flickr.com/181/396142357_c1594de087.jpg?v=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744608" y="97971"/>
            <a:ext cx="3568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906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Protostar</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 “baby” star</a:t>
            </a:r>
          </a:p>
          <a:p>
            <a:r>
              <a:rPr lang="en-US" dirty="0" smtClean="0"/>
              <a:t>Forms when the gases inside the nebula condense due to a force such as gravity</a:t>
            </a:r>
          </a:p>
          <a:p>
            <a:r>
              <a:rPr lang="en-US" dirty="0" smtClean="0"/>
              <a:t>When the gas and dust condense, pressure increases and so does the temperature.</a:t>
            </a:r>
          </a:p>
          <a:p>
            <a:r>
              <a:rPr lang="en-US" dirty="0" smtClean="0"/>
              <a:t>If the center is hot enough, nuclear fusion of hydrogen into helium begins and a star is born.</a:t>
            </a:r>
          </a:p>
          <a:p>
            <a:endParaRPr lang="en-US" dirty="0"/>
          </a:p>
        </p:txBody>
      </p:sp>
      <p:pic>
        <p:nvPicPr>
          <p:cNvPr id="4" name="Picture 3"/>
          <p:cNvPicPr>
            <a:picLocks noChangeAspect="1"/>
          </p:cNvPicPr>
          <p:nvPr/>
        </p:nvPicPr>
        <p:blipFill>
          <a:blip r:embed="rId2"/>
          <a:stretch>
            <a:fillRect/>
          </a:stretch>
        </p:blipFill>
        <p:spPr>
          <a:xfrm>
            <a:off x="7973981" y="0"/>
            <a:ext cx="3123809" cy="2400000"/>
          </a:xfrm>
          <a:prstGeom prst="rect">
            <a:avLst/>
          </a:prstGeom>
        </p:spPr>
      </p:pic>
    </p:spTree>
    <p:extLst>
      <p:ext uri="{BB962C8B-B14F-4D97-AF65-F5344CB8AC3E}">
        <p14:creationId xmlns:p14="http://schemas.microsoft.com/office/powerpoint/2010/main" val="273867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Sequence Star</a:t>
            </a:r>
            <a:endParaRPr lang="en-US" dirty="0"/>
          </a:p>
        </p:txBody>
      </p:sp>
      <p:sp>
        <p:nvSpPr>
          <p:cNvPr id="3" name="Content Placeholder 2"/>
          <p:cNvSpPr>
            <a:spLocks noGrp="1"/>
          </p:cNvSpPr>
          <p:nvPr>
            <p:ph idx="1"/>
          </p:nvPr>
        </p:nvSpPr>
        <p:spPr>
          <a:xfrm>
            <a:off x="838200" y="1690688"/>
            <a:ext cx="10515600" cy="4943792"/>
          </a:xfrm>
        </p:spPr>
        <p:txBody>
          <a:bodyPr>
            <a:normAutofit/>
          </a:bodyPr>
          <a:lstStyle/>
          <a:p>
            <a:r>
              <a:rPr lang="en-US" dirty="0" smtClean="0"/>
              <a:t>Main sequence stars are at a stable position in their life cycle</a:t>
            </a:r>
          </a:p>
          <a:p>
            <a:r>
              <a:rPr lang="en-US" dirty="0" smtClean="0"/>
              <a:t>Nuclear fusion of hydrogen to helium occurs at a steady rate</a:t>
            </a:r>
          </a:p>
          <a:p>
            <a:r>
              <a:rPr lang="en-US" dirty="0"/>
              <a:t>Stars live out the majority of their lives in </a:t>
            </a:r>
            <a:r>
              <a:rPr lang="en-US" dirty="0" smtClean="0"/>
              <a:t>this phase. </a:t>
            </a:r>
          </a:p>
          <a:p>
            <a:r>
              <a:rPr lang="en-US" dirty="0" smtClean="0"/>
              <a:t>Once </a:t>
            </a:r>
            <a:r>
              <a:rPr lang="en-US" dirty="0"/>
              <a:t>achieving nuclear fusion, stars radiate (shine) energy into space. </a:t>
            </a:r>
            <a:endParaRPr lang="en-US" dirty="0" smtClean="0"/>
          </a:p>
          <a:p>
            <a:r>
              <a:rPr lang="en-US" dirty="0" smtClean="0"/>
              <a:t>The </a:t>
            </a:r>
            <a:r>
              <a:rPr lang="en-US" dirty="0"/>
              <a:t>star slowly contracts over billions of years to compensate for the heat and light energy lost. </a:t>
            </a:r>
            <a:endParaRPr lang="en-US" dirty="0" smtClean="0"/>
          </a:p>
          <a:p>
            <a:pPr lvl="1"/>
            <a:r>
              <a:rPr lang="en-US" dirty="0" smtClean="0"/>
              <a:t>As </a:t>
            </a:r>
            <a:r>
              <a:rPr lang="en-US" dirty="0"/>
              <a:t>this slow contraction continues, the star’s temperature, density, and pressure at the core continue to increase. The temperature at the center of the star slowly rises over time because the star radiates away energy, but it is also slowly contracting. This battle between gravity pulling in and gas pressure pushing out will go on over the entire life span of the star. </a:t>
            </a:r>
          </a:p>
        </p:txBody>
      </p:sp>
    </p:spTree>
    <p:extLst>
      <p:ext uri="{BB962C8B-B14F-4D97-AF65-F5344CB8AC3E}">
        <p14:creationId xmlns:p14="http://schemas.microsoft.com/office/powerpoint/2010/main" val="1784792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1119</Words>
  <Application>Microsoft Office PowerPoint</Application>
  <PresentationFormat>Widescreen</PresentationFormat>
  <Paragraphs>81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Warm up label the diagram</vt:lpstr>
      <vt:lpstr>Warm up</vt:lpstr>
      <vt:lpstr>The Life Cycle of a Star</vt:lpstr>
      <vt:lpstr>Today I am learning about the life cycle of a star</vt:lpstr>
      <vt:lpstr>A Star’s life</vt:lpstr>
      <vt:lpstr>Age is Just a Number</vt:lpstr>
      <vt:lpstr>Nebula</vt:lpstr>
      <vt:lpstr>Protostar</vt:lpstr>
      <vt:lpstr>Main Sequence Star</vt:lpstr>
      <vt:lpstr>The 1st 3 stages, the nebula, protostar, and main sequence are the same for all stars. The rest of the life cycle depends on if it is a high mass or average / low mass star.</vt:lpstr>
      <vt:lpstr>Average / Low Mass Stars</vt:lpstr>
      <vt:lpstr>Red Giant</vt:lpstr>
      <vt:lpstr>Nova / Planetary Nebula</vt:lpstr>
      <vt:lpstr>White Dwarf</vt:lpstr>
      <vt:lpstr>Black Dwarf</vt:lpstr>
      <vt:lpstr>High Mass Star</vt:lpstr>
      <vt:lpstr>Red Supergiant</vt:lpstr>
      <vt:lpstr>Supernova</vt:lpstr>
      <vt:lpstr>Neutron Star</vt:lpstr>
      <vt:lpstr>Black Hole</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Life Cycle of a Star</dc:title>
  <dc:creator>Mary Teren</dc:creator>
  <cp:lastModifiedBy>Starlett Thomas</cp:lastModifiedBy>
  <cp:revision>14</cp:revision>
  <dcterms:created xsi:type="dcterms:W3CDTF">2018-09-13T21:23:37Z</dcterms:created>
  <dcterms:modified xsi:type="dcterms:W3CDTF">2019-02-14T21:10:45Z</dcterms:modified>
</cp:coreProperties>
</file>